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8FCE-9CC1-4CFC-96FD-9B8A7167B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4FB04-E088-4A61-AF89-90FE973A4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9758-1F52-4729-A97D-9DF0AC53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ACFC5-EAE4-449F-BF25-1A058211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C72E0-7871-4783-8466-DDCA4F9E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BE4D-3683-41DF-97AB-29B3811D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C4B52-A4D2-46C0-8B90-97284B962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89192-627F-460C-9D9E-61AA23CD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1BB82-7850-4622-9D69-DA404A02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2F5A6-DDEC-4878-A6D1-321DFE25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DEC30-79E8-47B5-9150-3A1A350F1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18191-BC26-4E33-8D2F-5986ADD2E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E394-8FE0-43E9-B8F4-2E46B47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A85-8E22-4898-ADAA-BF1EBB6F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543D4-5F7C-4508-9CD3-FB8C2F85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9D27-8287-4AFE-B9E0-9FC0B5C1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AE96B-E954-41D5-9B4E-51F7C1769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F76B6-2B55-434A-A914-256EADF8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A042-5FBC-415D-B36C-FF7FF4F7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F69A7-7843-4F5B-9A95-9C4C0241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5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1BAB-11B7-4A00-8AB1-596A3593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3AEB3-22D2-48A4-A628-2A9810C05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8AB39-4164-4610-867D-4C102EA2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FC63-A8CA-4B6E-9E55-468E4339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8700C-9CBC-49C0-9532-E9419B95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1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5B50-1CA3-4E4A-875D-F4D6989B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935A-3EBF-4684-9A48-82C917F0F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428D9-4584-43A7-AD71-219827F86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E303E-037C-4CF8-A643-36881FD2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C1F6C-D9E1-44FD-87F2-381F1915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DBD97-F471-4F2F-B203-3E07A045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3A85-BE11-46C9-AAF2-05EA95F1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2BF60-EA5D-426F-9F76-133DA7A3C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E16C1-30B1-4923-8A6E-107463A1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F9BD5-3613-4B00-AA7F-7FF09FA64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84BB8-6275-4520-B538-3835D07FC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F7F64-CADA-4DFD-B41E-9414F532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EB6A9-9597-49BF-AD11-975B0F17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A0BC2-E2CC-4C47-BD19-BC8BD31E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B3A6-A1E1-4FD2-A976-67D823DF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C1DB1-6ECC-466D-974B-344ED709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3B696-CEFA-4B68-88FC-60700755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F60EE-F1EF-4F71-881E-DFCEEB6A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5B39A-B500-49CB-A718-C9287737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1B857-6DDE-4CDF-9567-1DE0247C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17E66-11D8-48AB-9EDA-112B75FA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1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5446-2B51-4264-80B6-650DD7DF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0936C-3C7D-4451-82AB-47F35CBC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1B330-1098-4186-90A0-358A2C67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29863-A826-41A3-8FD1-12630B08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3A594-E4B6-435D-9FC8-BD371840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C9D25-B76E-4A4F-BF2E-E9076F94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9763-0AAE-4DCE-890F-7C9A370E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44057-632D-4BEF-94C1-418D47B7A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92286-9088-4CA1-AFE6-241BC4A41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9842-8143-466B-AF0D-153DF15E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7F0BA-1EA0-486D-A840-A9CE7F6C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1AE6B-359F-4BEE-9E7B-FED887AF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6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D139-5235-4B79-8F09-12F37D21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3D193-F143-45F8-A196-3854FC1F6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106DA-9598-43F0-B2CA-8EF9BC0BC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F3B2-DF4E-4B83-8F7B-CB9C4555F3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7D9B-5C61-433D-8D63-FA54B8518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31A64-0D53-4856-864F-6750FFA35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89EA-D54E-4F80-A61A-5687F2404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4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9AFFB1-2CDD-495A-86E2-E7AF31C0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20.4 Working Conditions 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C39F5-4F6E-46CA-AFBF-CF016E9AF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53551"/>
            <a:ext cx="5574323" cy="53393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Quotation 8</a:t>
            </a:r>
          </a:p>
          <a:p>
            <a:pPr marL="0" indent="0">
              <a:buNone/>
            </a:pPr>
            <a:r>
              <a:rPr lang="en-US" i="1" dirty="0"/>
              <a:t>Uncle Big Jake </a:t>
            </a:r>
            <a:r>
              <a:rPr lang="en-US" i="1" dirty="0" err="1"/>
              <a:t>sho</a:t>
            </a:r>
            <a:r>
              <a:rPr lang="en-US" i="1" dirty="0"/>
              <a:t>’ work de slaves from early </a:t>
            </a:r>
            <a:r>
              <a:rPr lang="en-US" i="1" dirty="0" err="1"/>
              <a:t>mornin</a:t>
            </a:r>
            <a:r>
              <a:rPr lang="en-US" i="1" dirty="0"/>
              <a:t>’ till night. When you is in de field you</a:t>
            </a:r>
          </a:p>
          <a:p>
            <a:pPr marL="0" indent="0">
              <a:buNone/>
            </a:pPr>
            <a:r>
              <a:rPr lang="en-US" i="1" dirty="0"/>
              <a:t>better not lag none. When its </a:t>
            </a:r>
            <a:r>
              <a:rPr lang="en-US" i="1" dirty="0" err="1"/>
              <a:t>fallin</a:t>
            </a:r>
            <a:r>
              <a:rPr lang="en-US" i="1" dirty="0"/>
              <a:t>’ weather de hands is put to work </a:t>
            </a:r>
            <a:r>
              <a:rPr lang="en-US" i="1" dirty="0" err="1"/>
              <a:t>fixin</a:t>
            </a:r>
            <a:r>
              <a:rPr lang="en-US" i="1" dirty="0"/>
              <a:t>’ dis and dat. De</a:t>
            </a:r>
          </a:p>
          <a:p>
            <a:pPr marL="0" indent="0">
              <a:buNone/>
            </a:pPr>
            <a:r>
              <a:rPr lang="en-US" i="1" dirty="0"/>
              <a:t>women what has </a:t>
            </a:r>
            <a:r>
              <a:rPr lang="en-US" i="1" dirty="0" err="1"/>
              <a:t>li’l</a:t>
            </a:r>
            <a:r>
              <a:rPr lang="en-US" i="1" dirty="0"/>
              <a:t> </a:t>
            </a:r>
            <a:r>
              <a:rPr lang="en-US" i="1" dirty="0" err="1"/>
              <a:t>chillen</a:t>
            </a:r>
            <a:r>
              <a:rPr lang="en-US" i="1" dirty="0"/>
              <a:t> don’t have to work so hard. Dey works ’round de sugar house</a:t>
            </a:r>
          </a:p>
          <a:p>
            <a:pPr marL="0" indent="0">
              <a:buNone/>
            </a:pPr>
            <a:r>
              <a:rPr lang="en-US" i="1" dirty="0"/>
              <a:t>and come 11 o’clock </a:t>
            </a:r>
            <a:r>
              <a:rPr lang="en-US" i="1" dirty="0" err="1"/>
              <a:t>dey</a:t>
            </a:r>
            <a:r>
              <a:rPr lang="en-US" i="1" dirty="0"/>
              <a:t> quits and cares for de babies till 1 o’clock, and den works till 3 o’clock</a:t>
            </a:r>
          </a:p>
          <a:p>
            <a:pPr marL="0" indent="0">
              <a:buNone/>
            </a:pPr>
            <a:r>
              <a:rPr lang="en-US" i="1" dirty="0"/>
              <a:t>and quits.</a:t>
            </a:r>
          </a:p>
          <a:p>
            <a:pPr marL="0" indent="0">
              <a:buNone/>
            </a:pPr>
            <a:r>
              <a:rPr lang="en-US" dirty="0"/>
              <a:t>—Sarah Ford</a:t>
            </a:r>
          </a:p>
          <a:p>
            <a:pPr marL="0" indent="0">
              <a:buNone/>
            </a:pPr>
            <a:r>
              <a:rPr lang="en-US" dirty="0"/>
              <a:t>(ex-slave, Texas)</a:t>
            </a:r>
          </a:p>
          <a:p>
            <a:pPr marL="0" indent="0">
              <a:buNone/>
            </a:pPr>
            <a:r>
              <a:rPr lang="en-US" dirty="0"/>
              <a:t>Uncle Big Jake sure worked the slaves from early morning till night. When you are in</a:t>
            </a:r>
          </a:p>
          <a:p>
            <a:pPr marL="0" indent="0">
              <a:buNone/>
            </a:pPr>
            <a:r>
              <a:rPr lang="en-US" dirty="0"/>
              <a:t>the field, you’d better not lag behind. When it is raining or snowing the hands are put to</a:t>
            </a:r>
          </a:p>
          <a:p>
            <a:pPr marL="0" indent="0">
              <a:buNone/>
            </a:pPr>
            <a:r>
              <a:rPr lang="en-US" dirty="0"/>
              <a:t>work fixing this and that. The women who have little children don’t have to work so hard.</a:t>
            </a:r>
          </a:p>
          <a:p>
            <a:pPr marL="0" indent="0">
              <a:buNone/>
            </a:pPr>
            <a:r>
              <a:rPr lang="en-US" dirty="0"/>
              <a:t>They work round the sugar house and at 11 o’clock they quit and care for the babies until</a:t>
            </a:r>
          </a:p>
          <a:p>
            <a:pPr marL="0" indent="0">
              <a:buNone/>
            </a:pPr>
            <a:r>
              <a:rPr lang="en-US" dirty="0"/>
              <a:t>1 o’clock, and then they work until 3 o’clock and quit.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22C2C1-6969-4F74-94C6-F31E7E4362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806224" y="797493"/>
            <a:ext cx="4683724" cy="57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6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E51B-7CEC-4087-A8E6-A32E1B2B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20.5 Living Conditions </a:t>
            </a:r>
            <a:br>
              <a:rPr lang="en-US" b="1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C6D1FD-904C-4C82-8BF9-4747084B3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206" y="1690689"/>
            <a:ext cx="5630594" cy="43579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A5C20-E7A5-40A6-B77D-7B14908E8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6431"/>
            <a:ext cx="5630594" cy="51564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Quotation 1</a:t>
            </a:r>
          </a:p>
          <a:p>
            <a:pPr marL="0" indent="0">
              <a:buNone/>
            </a:pPr>
            <a:r>
              <a:rPr lang="en-US" i="1" dirty="0"/>
              <a:t>We had old ragged huts made out of poles, and some of de cracks chinked up </a:t>
            </a:r>
            <a:r>
              <a:rPr lang="en-US" i="1" dirty="0" err="1"/>
              <a:t>wid</a:t>
            </a:r>
            <a:r>
              <a:rPr lang="en-US" i="1" dirty="0"/>
              <a:t> mud and</a:t>
            </a:r>
          </a:p>
          <a:p>
            <a:pPr marL="0" indent="0">
              <a:buNone/>
            </a:pPr>
            <a:r>
              <a:rPr lang="en-US" i="1" dirty="0"/>
              <a:t>moss and some of dem wasn’t. We </a:t>
            </a:r>
            <a:r>
              <a:rPr lang="en-US" i="1" dirty="0" err="1"/>
              <a:t>didn</a:t>
            </a:r>
            <a:r>
              <a:rPr lang="en-US" i="1" dirty="0"/>
              <a:t>’ have no good beds, </a:t>
            </a:r>
            <a:r>
              <a:rPr lang="en-US" i="1" dirty="0" err="1"/>
              <a:t>jes</a:t>
            </a:r>
            <a:r>
              <a:rPr lang="en-US" i="1" dirty="0"/>
              <a:t>’ scaffolds nailed up to de wall</a:t>
            </a:r>
          </a:p>
          <a:p>
            <a:pPr marL="0" indent="0">
              <a:buNone/>
            </a:pPr>
            <a:r>
              <a:rPr lang="en-US" i="1" dirty="0"/>
              <a:t>out of poles and de ole ragged </a:t>
            </a:r>
            <a:r>
              <a:rPr lang="en-US" i="1" dirty="0" err="1"/>
              <a:t>buddin</a:t>
            </a:r>
            <a:r>
              <a:rPr lang="en-US" i="1" dirty="0"/>
              <a:t>’ throwed on dem. </a:t>
            </a:r>
            <a:r>
              <a:rPr lang="en-US" i="1" dirty="0" err="1"/>
              <a:t>Dat</a:t>
            </a:r>
            <a:r>
              <a:rPr lang="en-US" i="1" dirty="0"/>
              <a:t> </a:t>
            </a:r>
            <a:r>
              <a:rPr lang="en-US" i="1" dirty="0" err="1"/>
              <a:t>sho</a:t>
            </a:r>
            <a:r>
              <a:rPr lang="en-US" i="1" dirty="0"/>
              <a:t>’ was hard </a:t>
            </a:r>
            <a:r>
              <a:rPr lang="en-US" i="1" dirty="0" err="1"/>
              <a:t>sleepin</a:t>
            </a:r>
            <a:r>
              <a:rPr lang="en-US" i="1" dirty="0"/>
              <a:t>’ but even</a:t>
            </a:r>
          </a:p>
          <a:p>
            <a:pPr marL="0" indent="0">
              <a:buNone/>
            </a:pPr>
            <a:r>
              <a:rPr lang="en-US" i="1" dirty="0" err="1"/>
              <a:t>dat</a:t>
            </a:r>
            <a:r>
              <a:rPr lang="en-US" i="1" dirty="0"/>
              <a:t> feel good to our weary bones after dem long hard days work in de field.</a:t>
            </a:r>
          </a:p>
          <a:p>
            <a:pPr marL="0" indent="0">
              <a:buNone/>
            </a:pPr>
            <a:r>
              <a:rPr lang="en-US" dirty="0"/>
              <a:t>—Jenny Proctor</a:t>
            </a:r>
          </a:p>
          <a:p>
            <a:pPr marL="0" indent="0">
              <a:buNone/>
            </a:pPr>
            <a:r>
              <a:rPr lang="en-US" dirty="0"/>
              <a:t>(ex-slave, Texas)</a:t>
            </a:r>
          </a:p>
          <a:p>
            <a:pPr marL="0" indent="0">
              <a:buNone/>
            </a:pPr>
            <a:r>
              <a:rPr lang="en-US" dirty="0"/>
              <a:t>We had old ragged huts made out of poles, and some of the cracks were filled with mud and</a:t>
            </a:r>
          </a:p>
          <a:p>
            <a:pPr marL="0" indent="0">
              <a:buNone/>
            </a:pPr>
            <a:r>
              <a:rPr lang="en-US" dirty="0"/>
              <a:t>moss, and some weren’t. We didn’t have any good beds, just scaffolds nailed up to the wall</a:t>
            </a:r>
          </a:p>
          <a:p>
            <a:pPr marL="0" indent="0">
              <a:buNone/>
            </a:pPr>
            <a:r>
              <a:rPr lang="en-US" dirty="0"/>
              <a:t>made out of poles and old ragged bedding thrown on them. That sure was hard sleeping, but</a:t>
            </a:r>
          </a:p>
          <a:p>
            <a:pPr marL="0" indent="0">
              <a:buNone/>
            </a:pPr>
            <a:r>
              <a:rPr lang="en-US" dirty="0"/>
              <a:t>even that felt good to our weary bones after those long hard days of work in the fields.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879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8E90-1E1B-4CD8-81C4-B8F2A0C7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20.6 Controlling Slaves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09485-EB9B-4EC4-840F-CFA09E6E51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6509" y="1253330"/>
            <a:ext cx="4071762" cy="52833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E8B61-4B2E-404D-B161-1EDA38E3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9962" y="1406769"/>
            <a:ext cx="6878764" cy="49518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400" b="1" dirty="0"/>
              <a:t>Quotation 2</a:t>
            </a:r>
          </a:p>
          <a:p>
            <a:pPr marL="0" indent="0">
              <a:buNone/>
            </a:pPr>
            <a:r>
              <a:rPr lang="en-US" sz="3400" i="1" dirty="0"/>
              <a:t>One </a:t>
            </a:r>
            <a:r>
              <a:rPr lang="en-US" sz="3400" i="1" dirty="0" err="1"/>
              <a:t>ob</a:t>
            </a:r>
            <a:r>
              <a:rPr lang="en-US" sz="3400" i="1" dirty="0"/>
              <a:t> de cruelest things I ever seen done to a slave </a:t>
            </a:r>
            <a:r>
              <a:rPr lang="en-US" sz="3400" i="1" dirty="0" err="1"/>
              <a:t>wuz</a:t>
            </a:r>
            <a:r>
              <a:rPr lang="en-US" sz="3400" i="1" dirty="0"/>
              <a:t> done by my Master. He wanted to punish one </a:t>
            </a:r>
            <a:r>
              <a:rPr lang="en-US" sz="3400" i="1" dirty="0" err="1"/>
              <a:t>ob</a:t>
            </a:r>
            <a:r>
              <a:rPr lang="en-US" sz="3400" i="1" dirty="0"/>
              <a:t> de slaves what had done some ’</a:t>
            </a:r>
            <a:r>
              <a:rPr lang="en-US" sz="3400" i="1" dirty="0" err="1"/>
              <a:t>em</a:t>
            </a:r>
            <a:r>
              <a:rPr lang="en-US" sz="3400" i="1" dirty="0"/>
              <a:t> </a:t>
            </a:r>
            <a:r>
              <a:rPr lang="en-US" sz="3400" i="1" dirty="0" err="1"/>
              <a:t>dat</a:t>
            </a:r>
            <a:r>
              <a:rPr lang="en-US" sz="3400" i="1" dirty="0"/>
              <a:t> he didn’t </a:t>
            </a:r>
            <a:r>
              <a:rPr lang="en-US" sz="3400" i="1" dirty="0" err="1"/>
              <a:t>lak</a:t>
            </a:r>
            <a:r>
              <a:rPr lang="en-US" sz="3400" i="1" dirty="0"/>
              <a:t>, a </a:t>
            </a:r>
            <a:r>
              <a:rPr lang="en-US" sz="3400" i="1" dirty="0" err="1"/>
              <a:t>kinda</a:t>
            </a:r>
            <a:r>
              <a:rPr lang="en-US" sz="3400" i="1" dirty="0"/>
              <a:t> stubborn one. He . . . hitched him to a plow an’ plowed him </a:t>
            </a:r>
            <a:r>
              <a:rPr lang="en-US" sz="3400" i="1" dirty="0" err="1"/>
              <a:t>jes</a:t>
            </a:r>
            <a:r>
              <a:rPr lang="en-US" sz="3400" i="1" dirty="0"/>
              <a:t>’ </a:t>
            </a:r>
            <a:r>
              <a:rPr lang="en-US" sz="3400" i="1" dirty="0" err="1"/>
              <a:t>lak</a:t>
            </a:r>
            <a:r>
              <a:rPr lang="en-US" sz="3400" i="1" dirty="0"/>
              <a:t> a hors. He beat him an’ jerked him ’bout ’till he got all bloody an’ sore, but ole </a:t>
            </a:r>
            <a:r>
              <a:rPr lang="en-US" sz="3400" i="1" dirty="0" err="1"/>
              <a:t>Marse</a:t>
            </a:r>
            <a:r>
              <a:rPr lang="en-US" sz="3400" i="1" dirty="0"/>
              <a:t> he kept right on day after day. Finally de buzzards went to </a:t>
            </a:r>
            <a:r>
              <a:rPr lang="en-US" sz="3400" i="1" dirty="0" err="1"/>
              <a:t>flyin</a:t>
            </a:r>
            <a:r>
              <a:rPr lang="en-US" sz="3400" i="1" dirty="0"/>
              <a:t>’ over ’</a:t>
            </a:r>
            <a:r>
              <a:rPr lang="en-US" sz="3400" i="1" dirty="0" err="1"/>
              <a:t>em</a:t>
            </a:r>
            <a:r>
              <a:rPr lang="en-US" sz="3400" i="1" dirty="0"/>
              <a:t> . . . dem buzzards kept a </a:t>
            </a:r>
            <a:r>
              <a:rPr lang="en-US" sz="3400" i="1" dirty="0" err="1"/>
              <a:t>flyin</a:t>
            </a:r>
            <a:r>
              <a:rPr lang="en-US" sz="3400" i="1" dirty="0"/>
              <a:t>’ an’ old </a:t>
            </a:r>
            <a:r>
              <a:rPr lang="en-US" sz="3400" i="1" dirty="0" err="1"/>
              <a:t>Marse</a:t>
            </a:r>
            <a:r>
              <a:rPr lang="en-US" sz="3400" i="1" dirty="0"/>
              <a:t> got to being haunted by </a:t>
            </a:r>
            <a:r>
              <a:rPr lang="en-US" sz="3400" i="1" dirty="0" err="1"/>
              <a:t>dat</a:t>
            </a:r>
            <a:r>
              <a:rPr lang="en-US" sz="3400" i="1" dirty="0"/>
              <a:t> slave an’ buzzards. He could </a:t>
            </a:r>
            <a:r>
              <a:rPr lang="en-US" sz="3400" i="1" dirty="0" err="1"/>
              <a:t>alwas</a:t>
            </a:r>
            <a:r>
              <a:rPr lang="en-US" sz="3400" i="1" dirty="0"/>
              <a:t>’ see ’</a:t>
            </a:r>
            <a:r>
              <a:rPr lang="en-US" sz="3400" i="1" dirty="0" err="1"/>
              <a:t>em</a:t>
            </a:r>
            <a:r>
              <a:rPr lang="en-US" sz="3400" i="1" dirty="0"/>
              <a:t> an’ hear de groans . . . an’ he was </a:t>
            </a:r>
            <a:r>
              <a:rPr lang="en-US" sz="3400" i="1" dirty="0" err="1"/>
              <a:t>hainted</a:t>
            </a:r>
            <a:r>
              <a:rPr lang="en-US" sz="3400" i="1" dirty="0"/>
              <a:t> </a:t>
            </a:r>
            <a:r>
              <a:rPr lang="en-US" sz="3400" i="1" dirty="0" err="1"/>
              <a:t>dat</a:t>
            </a:r>
            <a:r>
              <a:rPr lang="en-US" sz="3400" i="1" dirty="0"/>
              <a:t> way de res’ </a:t>
            </a:r>
            <a:r>
              <a:rPr lang="en-US" sz="3400" i="1" dirty="0" err="1"/>
              <a:t>ob</a:t>
            </a:r>
            <a:r>
              <a:rPr lang="en-US" sz="3400" i="1" dirty="0"/>
              <a:t> his life.</a:t>
            </a:r>
          </a:p>
          <a:p>
            <a:pPr marL="0" indent="0">
              <a:buNone/>
            </a:pPr>
            <a:r>
              <a:rPr lang="en-US" sz="3400" dirty="0"/>
              <a:t>—Vinnie Busby</a:t>
            </a:r>
          </a:p>
          <a:p>
            <a:pPr marL="0" indent="0">
              <a:buNone/>
            </a:pPr>
            <a:r>
              <a:rPr lang="en-US" sz="3400" dirty="0"/>
              <a:t>(ex-slave, Mississippi)</a:t>
            </a:r>
          </a:p>
          <a:p>
            <a:pPr marL="0" indent="0">
              <a:buNone/>
            </a:pPr>
            <a:r>
              <a:rPr lang="en-US" sz="3400" dirty="0"/>
              <a:t>One of the cruelest things I ever saw done to a slave was done by my master. He wanted to</a:t>
            </a:r>
          </a:p>
          <a:p>
            <a:pPr marL="0" indent="0">
              <a:buNone/>
            </a:pPr>
            <a:r>
              <a:rPr lang="en-US" sz="3400" dirty="0"/>
              <a:t>punish one of the slaves who had done something that he didn’t like. [The slave] was kind</a:t>
            </a:r>
          </a:p>
          <a:p>
            <a:pPr marL="0" indent="0">
              <a:buNone/>
            </a:pPr>
            <a:r>
              <a:rPr lang="en-US" sz="3400" dirty="0"/>
              <a:t>of a stubborn one. He took that slave and hitched him to a plow and plowed him just like a</a:t>
            </a:r>
          </a:p>
          <a:p>
            <a:pPr marL="0" indent="0">
              <a:buNone/>
            </a:pPr>
            <a:r>
              <a:rPr lang="en-US" sz="3400" dirty="0"/>
              <a:t>horse. He beat him and jerked him about until he got all bloody and sore, but the old master</a:t>
            </a:r>
          </a:p>
          <a:p>
            <a:pPr marL="0" indent="0">
              <a:buNone/>
            </a:pPr>
            <a:r>
              <a:rPr lang="en-US" sz="3400" dirty="0"/>
              <a:t>kept right on day after day. Finally, the buzzards were flying over them . . . those buzzards</a:t>
            </a:r>
          </a:p>
          <a:p>
            <a:pPr marL="0" indent="0">
              <a:buNone/>
            </a:pPr>
            <a:r>
              <a:rPr lang="en-US" sz="3400" dirty="0"/>
              <a:t>kept flying and the old master was haunted by that slave and the buzzards. He could always</a:t>
            </a:r>
          </a:p>
          <a:p>
            <a:pPr marL="0" indent="0">
              <a:buNone/>
            </a:pPr>
            <a:r>
              <a:rPr lang="en-US" sz="3400" dirty="0"/>
              <a:t>see them and hear the groans . . . And he was haunted that way for the rest of his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8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E221-9D45-4514-B12C-6260F17D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20.7 Resistance to Slavery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84120A-ABEA-46BB-AFA1-D223303DC4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334" y="1690688"/>
            <a:ext cx="5777467" cy="39445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C77E5-61C4-4E3D-856C-3FD744EBC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153551"/>
            <a:ext cx="5853666" cy="50234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Quotation 7</a:t>
            </a:r>
          </a:p>
          <a:p>
            <a:pPr marL="0" indent="0">
              <a:buNone/>
            </a:pPr>
            <a:r>
              <a:rPr lang="en-US" i="1" dirty="0"/>
              <a:t>And about this time I had a vision—and I saw white spirits and black spirits engaged in</a:t>
            </a:r>
          </a:p>
          <a:p>
            <a:pPr marL="0" indent="0">
              <a:buNone/>
            </a:pPr>
            <a:r>
              <a:rPr lang="en-US" i="1" dirty="0"/>
              <a:t>battle, and the sun was darkened—the thunder rolled in the Heavens, and blood flowed in</a:t>
            </a:r>
          </a:p>
          <a:p>
            <a:pPr marL="0" indent="0">
              <a:buNone/>
            </a:pPr>
            <a:r>
              <a:rPr lang="en-US" i="1" dirty="0"/>
              <a:t>streams . . . while </a:t>
            </a:r>
            <a:r>
              <a:rPr lang="en-US" i="1" dirty="0" err="1"/>
              <a:t>labouring</a:t>
            </a:r>
            <a:r>
              <a:rPr lang="en-US" i="1" dirty="0"/>
              <a:t> in the field, I discovered drops of blood on the corn as though</a:t>
            </a:r>
          </a:p>
          <a:p>
            <a:pPr marL="0" indent="0">
              <a:buNone/>
            </a:pPr>
            <a:r>
              <a:rPr lang="en-US" i="1" dirty="0"/>
              <a:t>it were dew from heaven . . . And on the 12th of May, 1828, I heard a loud noise in the</a:t>
            </a:r>
          </a:p>
          <a:p>
            <a:pPr marL="0" indent="0">
              <a:buNone/>
            </a:pPr>
            <a:r>
              <a:rPr lang="en-US" i="1" dirty="0"/>
              <a:t>heavens, and the Spirit instantly appeared to me and said the Serpent was loosened, and . . .</a:t>
            </a:r>
          </a:p>
          <a:p>
            <a:pPr marL="0" indent="0">
              <a:buNone/>
            </a:pPr>
            <a:r>
              <a:rPr lang="en-US" i="1" dirty="0"/>
              <a:t>that I should take it on and fight against the Serpent, for the time was fast approaching when</a:t>
            </a:r>
          </a:p>
          <a:p>
            <a:pPr marL="0" indent="0">
              <a:buNone/>
            </a:pPr>
            <a:r>
              <a:rPr lang="en-US" i="1" dirty="0"/>
              <a:t>the first should be last and the last should be first . . . And on the appearance of the [last] sign</a:t>
            </a:r>
          </a:p>
          <a:p>
            <a:pPr marL="0" indent="0">
              <a:buNone/>
            </a:pPr>
            <a:r>
              <a:rPr lang="en-US" i="1" dirty="0"/>
              <a:t>(the eclipse of the sun last February), I should arise and prepare myself, and slay my enemies</a:t>
            </a:r>
          </a:p>
          <a:p>
            <a:pPr marL="0" indent="0">
              <a:buNone/>
            </a:pPr>
            <a:r>
              <a:rPr lang="en-US" i="1" dirty="0"/>
              <a:t>with their own weapons.</a:t>
            </a:r>
          </a:p>
          <a:p>
            <a:pPr marL="0" indent="0">
              <a:buNone/>
            </a:pPr>
            <a:r>
              <a:rPr lang="en-US" i="1" dirty="0"/>
              <a:t>—The Confessions of Nat Turner, </a:t>
            </a:r>
            <a:r>
              <a:rPr lang="en-US" dirty="0"/>
              <a:t>1831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5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F8DF-23C3-4868-BC25-E9E8E58D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20.8 Slave Families and Communities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7ACD6-7218-4FA2-B3DD-29E053782C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763" y="943500"/>
            <a:ext cx="4331643" cy="579193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E4EB3-3D71-41A1-BCE9-17C4B5CCD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1323" y="1350498"/>
            <a:ext cx="7202659" cy="482646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400" b="1" dirty="0"/>
              <a:t>Quotation 4</a:t>
            </a:r>
          </a:p>
          <a:p>
            <a:pPr marL="0" indent="0">
              <a:buNone/>
            </a:pPr>
            <a:r>
              <a:rPr lang="en-US" sz="3400" i="1" dirty="0"/>
              <a:t>My father </a:t>
            </a:r>
            <a:r>
              <a:rPr lang="en-US" sz="3400" i="1" dirty="0" err="1"/>
              <a:t>wuz</a:t>
            </a:r>
            <a:r>
              <a:rPr lang="en-US" sz="3400" i="1" dirty="0"/>
              <a:t> sold ’way from us when I </a:t>
            </a:r>
            <a:r>
              <a:rPr lang="en-US" sz="3400" i="1" dirty="0" err="1"/>
              <a:t>wuz</a:t>
            </a:r>
            <a:r>
              <a:rPr lang="en-US" sz="3400" i="1" dirty="0"/>
              <a:t> small. </a:t>
            </a:r>
            <a:r>
              <a:rPr lang="en-US" sz="3400" i="1" dirty="0" err="1"/>
              <a:t>Dat</a:t>
            </a:r>
            <a:r>
              <a:rPr lang="en-US" sz="3400" i="1" dirty="0"/>
              <a:t> </a:t>
            </a:r>
            <a:r>
              <a:rPr lang="en-US" sz="3400" i="1" dirty="0" err="1"/>
              <a:t>wuz</a:t>
            </a:r>
            <a:r>
              <a:rPr lang="en-US" sz="3400" i="1" dirty="0"/>
              <a:t> a sad time </a:t>
            </a:r>
            <a:r>
              <a:rPr lang="en-US" sz="3400" i="1" dirty="0" err="1"/>
              <a:t>fer</a:t>
            </a:r>
            <a:r>
              <a:rPr lang="en-US" sz="3400" i="1" dirty="0"/>
              <a:t> us. Mars wouldn’t</a:t>
            </a:r>
          </a:p>
          <a:p>
            <a:pPr marL="0" indent="0">
              <a:buNone/>
            </a:pPr>
            <a:r>
              <a:rPr lang="en-US" sz="3400" i="1" dirty="0"/>
              <a:t>sell de </a:t>
            </a:r>
            <a:r>
              <a:rPr lang="en-US" sz="3400" i="1" dirty="0" err="1"/>
              <a:t>mudders</a:t>
            </a:r>
            <a:r>
              <a:rPr lang="en-US" sz="3400" i="1" dirty="0"/>
              <a:t> ’way from </a:t>
            </a:r>
            <a:r>
              <a:rPr lang="en-US" sz="3400" i="1" dirty="0" err="1"/>
              <a:t>deir</a:t>
            </a:r>
            <a:r>
              <a:rPr lang="en-US" sz="3400" i="1" dirty="0"/>
              <a:t> </a:t>
            </a:r>
            <a:r>
              <a:rPr lang="en-US" sz="3400" i="1" dirty="0" err="1"/>
              <a:t>chillun</a:t>
            </a:r>
            <a:r>
              <a:rPr lang="en-US" sz="3400" i="1" dirty="0"/>
              <a:t> so us lived on </a:t>
            </a:r>
            <a:r>
              <a:rPr lang="en-US" sz="3400" i="1" dirty="0" err="1"/>
              <a:t>wid</a:t>
            </a:r>
            <a:r>
              <a:rPr lang="en-US" sz="3400" i="1" dirty="0"/>
              <a:t> out de fear </a:t>
            </a:r>
            <a:r>
              <a:rPr lang="en-US" sz="3400" i="1" dirty="0" err="1"/>
              <a:t>ob</a:t>
            </a:r>
            <a:r>
              <a:rPr lang="en-US" sz="3400" i="1" dirty="0"/>
              <a:t> </a:t>
            </a:r>
            <a:r>
              <a:rPr lang="en-US" sz="3400" i="1" dirty="0" err="1"/>
              <a:t>bein</a:t>
            </a:r>
            <a:r>
              <a:rPr lang="en-US" sz="3400" i="1" dirty="0"/>
              <a:t>’ sold. My pa </a:t>
            </a:r>
            <a:r>
              <a:rPr lang="en-US" sz="3400" i="1" dirty="0" err="1"/>
              <a:t>sho</a:t>
            </a:r>
            <a:r>
              <a:rPr lang="en-US" sz="3400" i="1" dirty="0"/>
              <a:t>’</a:t>
            </a:r>
          </a:p>
          <a:p>
            <a:pPr marL="0" indent="0">
              <a:buNone/>
            </a:pPr>
            <a:r>
              <a:rPr lang="en-US" sz="3400" i="1" dirty="0"/>
              <a:t>did hate </a:t>
            </a:r>
            <a:r>
              <a:rPr lang="en-US" sz="3400" i="1" dirty="0" err="1"/>
              <a:t>ter</a:t>
            </a:r>
            <a:r>
              <a:rPr lang="en-US" sz="3400" i="1" dirty="0"/>
              <a:t> leave us. He missed us and us longed </a:t>
            </a:r>
            <a:r>
              <a:rPr lang="en-US" sz="3400" i="1" dirty="0" err="1"/>
              <a:t>fer</a:t>
            </a:r>
            <a:r>
              <a:rPr lang="en-US" sz="3400" i="1" dirty="0"/>
              <a:t> him. He would often slip back </a:t>
            </a:r>
            <a:r>
              <a:rPr lang="en-US" sz="3400" i="1" dirty="0" err="1"/>
              <a:t>ter</a:t>
            </a:r>
            <a:r>
              <a:rPr lang="en-US" sz="3400" i="1" dirty="0"/>
              <a:t> us’</a:t>
            </a:r>
          </a:p>
          <a:p>
            <a:pPr marL="0" indent="0">
              <a:buNone/>
            </a:pPr>
            <a:r>
              <a:rPr lang="en-US" sz="3400" i="1" dirty="0"/>
              <a:t>cottage at night. Us would </a:t>
            </a:r>
            <a:r>
              <a:rPr lang="en-US" sz="3400" i="1" dirty="0" err="1"/>
              <a:t>gahter</a:t>
            </a:r>
            <a:r>
              <a:rPr lang="en-US" sz="3400" i="1" dirty="0"/>
              <a:t> ’round him an’ crawl up in his lap, tickled slap to death, but</a:t>
            </a:r>
          </a:p>
          <a:p>
            <a:pPr marL="0" indent="0">
              <a:buNone/>
            </a:pPr>
            <a:r>
              <a:rPr lang="en-US" sz="3400" i="1" dirty="0"/>
              <a:t>he give us dese pleasures at a painful risk. When his Mars missed him he would beat him all</a:t>
            </a:r>
          </a:p>
          <a:p>
            <a:pPr marL="0" indent="0">
              <a:buNone/>
            </a:pPr>
            <a:r>
              <a:rPr lang="en-US" sz="3400" i="1" dirty="0"/>
              <a:t>de way home.</a:t>
            </a:r>
          </a:p>
          <a:p>
            <a:pPr marL="0" indent="0">
              <a:buNone/>
            </a:pPr>
            <a:r>
              <a:rPr lang="en-US" sz="3400" dirty="0"/>
              <a:t>—Hannah Chapman</a:t>
            </a:r>
          </a:p>
          <a:p>
            <a:pPr marL="0" indent="0">
              <a:buNone/>
            </a:pPr>
            <a:r>
              <a:rPr lang="en-US" sz="3400" dirty="0"/>
              <a:t>(ex-slave, Mississippi)</a:t>
            </a:r>
          </a:p>
          <a:p>
            <a:pPr marL="0" indent="0">
              <a:buNone/>
            </a:pPr>
            <a:r>
              <a:rPr lang="en-US" sz="3400" dirty="0"/>
              <a:t>My father was sold away from us when I was small. That was a sad time for us. Master</a:t>
            </a:r>
          </a:p>
          <a:p>
            <a:pPr marL="0" indent="0">
              <a:buNone/>
            </a:pPr>
            <a:r>
              <a:rPr lang="en-US" sz="3400" dirty="0"/>
              <a:t>wouldn’t sell the mothers away from their children, so we lived on without fear of being</a:t>
            </a:r>
          </a:p>
          <a:p>
            <a:pPr marL="0" indent="0">
              <a:buNone/>
            </a:pPr>
            <a:r>
              <a:rPr lang="en-US" sz="3400" dirty="0"/>
              <a:t>sold. My Pa sure did hate to leave us. He missed us and we longed for him. He would</a:t>
            </a:r>
          </a:p>
          <a:p>
            <a:pPr marL="0" indent="0">
              <a:buNone/>
            </a:pPr>
            <a:r>
              <a:rPr lang="en-US" sz="3400" dirty="0"/>
              <a:t>often slip back to our cottage at night. We would gather around him and crawl up in his</a:t>
            </a:r>
          </a:p>
          <a:p>
            <a:pPr marL="0" indent="0">
              <a:buNone/>
            </a:pPr>
            <a:r>
              <a:rPr lang="en-US" sz="3400" dirty="0"/>
              <a:t>lap, and he tickled us for a long time. But he gave us these pleasures at a painful risk. When</a:t>
            </a:r>
          </a:p>
          <a:p>
            <a:pPr marL="0" indent="0">
              <a:buNone/>
            </a:pPr>
            <a:r>
              <a:rPr lang="en-US" sz="3400" dirty="0"/>
              <a:t>his master missed him, he would beat him all the way home.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7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C12-860D-4E14-AE74-E03CE272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20.9 Leisure Time Activities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E2977-F0E5-4E54-96BB-551F6946A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1145" y="1125415"/>
            <a:ext cx="6481157" cy="50515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000" b="1" dirty="0"/>
              <a:t>Quotation 5</a:t>
            </a:r>
          </a:p>
          <a:p>
            <a:pPr marL="0" indent="0">
              <a:buNone/>
            </a:pPr>
            <a:r>
              <a:rPr lang="en-US" sz="4000" i="1" dirty="0"/>
              <a:t>Most times when slaves went to </a:t>
            </a:r>
            <a:r>
              <a:rPr lang="en-US" sz="4000" i="1" dirty="0" err="1"/>
              <a:t>deir</a:t>
            </a:r>
            <a:r>
              <a:rPr lang="en-US" sz="4000" i="1" dirty="0"/>
              <a:t> quarters at night, </a:t>
            </a:r>
            <a:r>
              <a:rPr lang="en-US" sz="4000" i="1" dirty="0" err="1"/>
              <a:t>mens</a:t>
            </a:r>
            <a:r>
              <a:rPr lang="en-US" sz="4000" i="1" dirty="0"/>
              <a:t> rested but sometimes </a:t>
            </a:r>
            <a:r>
              <a:rPr lang="en-US" sz="4000" i="1" dirty="0" err="1"/>
              <a:t>dey</a:t>
            </a:r>
            <a:r>
              <a:rPr lang="en-US" sz="4000" i="1" dirty="0"/>
              <a:t> </a:t>
            </a:r>
            <a:r>
              <a:rPr lang="en-US" sz="4000" i="1" dirty="0" err="1"/>
              <a:t>holped</a:t>
            </a:r>
            <a:endParaRPr lang="en-US" sz="4000" i="1" dirty="0"/>
          </a:p>
          <a:p>
            <a:pPr marL="0" indent="0">
              <a:buNone/>
            </a:pPr>
            <a:r>
              <a:rPr lang="en-US" sz="4000" i="1" dirty="0"/>
              <a:t>de ’</a:t>
            </a:r>
            <a:r>
              <a:rPr lang="en-US" sz="4000" i="1" dirty="0" err="1"/>
              <a:t>omans</a:t>
            </a:r>
            <a:r>
              <a:rPr lang="en-US" sz="4000" i="1" dirty="0"/>
              <a:t> </a:t>
            </a:r>
            <a:r>
              <a:rPr lang="en-US" sz="4000" i="1" dirty="0" err="1"/>
              <a:t>cyard</a:t>
            </a:r>
            <a:r>
              <a:rPr lang="en-US" sz="4000" i="1" dirty="0"/>
              <a:t> de cotton and wool. Young </a:t>
            </a:r>
            <a:r>
              <a:rPr lang="en-US" sz="4000" i="1" dirty="0" err="1"/>
              <a:t>folkses</a:t>
            </a:r>
            <a:r>
              <a:rPr lang="en-US" sz="4000" i="1" dirty="0"/>
              <a:t> frolicked, sung songs, and visited from</a:t>
            </a:r>
          </a:p>
          <a:p>
            <a:pPr marL="0" indent="0">
              <a:buNone/>
            </a:pPr>
            <a:r>
              <a:rPr lang="en-US" sz="4000" i="1" dirty="0"/>
              <a:t>cabin to cabin. When </a:t>
            </a:r>
            <a:r>
              <a:rPr lang="en-US" sz="4000" i="1" dirty="0" err="1"/>
              <a:t>dey</a:t>
            </a:r>
            <a:r>
              <a:rPr lang="en-US" sz="4000" i="1" dirty="0"/>
              <a:t> got behind </a:t>
            </a:r>
            <a:r>
              <a:rPr lang="en-US" sz="4000" i="1" dirty="0" err="1"/>
              <a:t>wid</a:t>
            </a:r>
            <a:r>
              <a:rPr lang="en-US" sz="4000" i="1" dirty="0"/>
              <a:t> de field </a:t>
            </a:r>
            <a:r>
              <a:rPr lang="en-US" sz="4000" i="1" dirty="0" err="1"/>
              <a:t>wuk</a:t>
            </a:r>
            <a:r>
              <a:rPr lang="en-US" sz="4000" i="1" dirty="0"/>
              <a:t>, sometimes slaves </a:t>
            </a:r>
            <a:r>
              <a:rPr lang="en-US" sz="4000" i="1" dirty="0" err="1"/>
              <a:t>wuked</a:t>
            </a:r>
            <a:r>
              <a:rPr lang="en-US" sz="4000" i="1" dirty="0"/>
              <a:t> </a:t>
            </a:r>
            <a:r>
              <a:rPr lang="en-US" sz="4000" i="1" dirty="0" err="1"/>
              <a:t>atter</a:t>
            </a:r>
            <a:r>
              <a:rPr lang="en-US" sz="4000" i="1" dirty="0"/>
              <a:t> dinner</a:t>
            </a:r>
          </a:p>
          <a:p>
            <a:pPr marL="0" indent="0">
              <a:buNone/>
            </a:pPr>
            <a:r>
              <a:rPr lang="en-US" sz="4000" i="1" dirty="0" err="1"/>
              <a:t>Saddays</a:t>
            </a:r>
            <a:r>
              <a:rPr lang="en-US" sz="4000" i="1" dirty="0"/>
              <a:t>, but </a:t>
            </a:r>
            <a:r>
              <a:rPr lang="en-US" sz="4000" i="1" dirty="0" err="1"/>
              <a:t>dat</a:t>
            </a:r>
            <a:r>
              <a:rPr lang="en-US" sz="4000" i="1" dirty="0"/>
              <a:t> </a:t>
            </a:r>
            <a:r>
              <a:rPr lang="en-US" sz="4000" i="1" dirty="0" err="1"/>
              <a:t>warn’t</a:t>
            </a:r>
            <a:r>
              <a:rPr lang="en-US" sz="4000" i="1" dirty="0"/>
              <a:t> often. But, Oh, dem </a:t>
            </a:r>
            <a:r>
              <a:rPr lang="en-US" sz="4000" i="1" dirty="0" err="1"/>
              <a:t>Sadday</a:t>
            </a:r>
            <a:r>
              <a:rPr lang="en-US" sz="4000" i="1" dirty="0"/>
              <a:t> nights! </a:t>
            </a:r>
            <a:r>
              <a:rPr lang="en-US" sz="4000" i="1" dirty="0" err="1"/>
              <a:t>Dat</a:t>
            </a:r>
            <a:r>
              <a:rPr lang="en-US" sz="4000" i="1" dirty="0"/>
              <a:t> was when slaves got together</a:t>
            </a:r>
          </a:p>
          <a:p>
            <a:pPr marL="0" indent="0">
              <a:buNone/>
            </a:pPr>
            <a:r>
              <a:rPr lang="en-US" sz="4000" i="1" dirty="0"/>
              <a:t>and danced. George, he </a:t>
            </a:r>
            <a:r>
              <a:rPr lang="en-US" sz="4000" i="1" dirty="0" err="1"/>
              <a:t>blowed</a:t>
            </a:r>
            <a:r>
              <a:rPr lang="en-US" sz="4000" i="1" dirty="0"/>
              <a:t> de quills, and he </a:t>
            </a:r>
            <a:r>
              <a:rPr lang="en-US" sz="4000" i="1" dirty="0" err="1"/>
              <a:t>sho</a:t>
            </a:r>
            <a:r>
              <a:rPr lang="en-US" sz="4000" i="1" dirty="0"/>
              <a:t> could blow grand dance music on ’</a:t>
            </a:r>
            <a:r>
              <a:rPr lang="en-US" sz="4000" i="1" dirty="0" err="1"/>
              <a:t>em</a:t>
            </a:r>
            <a:r>
              <a:rPr lang="en-US" sz="4000" i="1" dirty="0"/>
              <a:t> . . .</a:t>
            </a:r>
          </a:p>
          <a:p>
            <a:pPr marL="0" indent="0">
              <a:buNone/>
            </a:pPr>
            <a:r>
              <a:rPr lang="en-US" sz="4000" i="1" dirty="0" err="1"/>
              <a:t>Dere</a:t>
            </a:r>
            <a:r>
              <a:rPr lang="en-US" sz="4000" i="1" dirty="0"/>
              <a:t> </a:t>
            </a:r>
            <a:r>
              <a:rPr lang="en-US" sz="4000" i="1" dirty="0" err="1"/>
              <a:t>warn’t</a:t>
            </a:r>
            <a:r>
              <a:rPr lang="en-US" sz="4000" i="1" dirty="0"/>
              <a:t> no </a:t>
            </a:r>
            <a:r>
              <a:rPr lang="en-US" sz="4000" i="1" dirty="0" err="1"/>
              <a:t>foolishment</a:t>
            </a:r>
            <a:r>
              <a:rPr lang="en-US" sz="4000" i="1" dirty="0"/>
              <a:t> ’lowed after ten o’clock no night. Sundays </a:t>
            </a:r>
            <a:r>
              <a:rPr lang="en-US" sz="4000" i="1" dirty="0" err="1"/>
              <a:t>dey</a:t>
            </a:r>
            <a:r>
              <a:rPr lang="en-US" sz="4000" i="1" dirty="0"/>
              <a:t> went to church and</a:t>
            </a:r>
          </a:p>
          <a:p>
            <a:pPr marL="0" indent="0">
              <a:buNone/>
            </a:pPr>
            <a:r>
              <a:rPr lang="en-US" sz="4000" i="1" dirty="0"/>
              <a:t>visited ’round, but folks didn’t spend as much time </a:t>
            </a:r>
            <a:r>
              <a:rPr lang="en-US" sz="4000" i="1" dirty="0" err="1"/>
              <a:t>gaddin</a:t>
            </a:r>
            <a:r>
              <a:rPr lang="en-US" sz="4000" i="1" dirty="0"/>
              <a:t>’ ’bout </a:t>
            </a:r>
            <a:r>
              <a:rPr lang="en-US" sz="4000" i="1" dirty="0" err="1"/>
              <a:t>lak</a:t>
            </a:r>
            <a:r>
              <a:rPr lang="en-US" sz="4000" i="1" dirty="0"/>
              <a:t> </a:t>
            </a:r>
            <a:r>
              <a:rPr lang="en-US" sz="4000" i="1" dirty="0" err="1"/>
              <a:t>dey</a:t>
            </a:r>
            <a:r>
              <a:rPr lang="en-US" sz="4000" i="1" dirty="0"/>
              <a:t> </a:t>
            </a:r>
            <a:r>
              <a:rPr lang="en-US" sz="4000" i="1" dirty="0" err="1"/>
              <a:t>doesn</a:t>
            </a:r>
            <a:r>
              <a:rPr lang="en-US" sz="4000" i="1" dirty="0"/>
              <a:t> now days.</a:t>
            </a:r>
          </a:p>
          <a:p>
            <a:pPr marL="0" indent="0">
              <a:buNone/>
            </a:pPr>
            <a:r>
              <a:rPr lang="en-US" sz="4000" dirty="0"/>
              <a:t>—Georgia Baker</a:t>
            </a:r>
          </a:p>
          <a:p>
            <a:pPr marL="0" indent="0">
              <a:buNone/>
            </a:pPr>
            <a:r>
              <a:rPr lang="en-US" sz="4000" dirty="0"/>
              <a:t>(ex-slave, Georgia)</a:t>
            </a:r>
          </a:p>
          <a:p>
            <a:pPr marL="0" indent="0">
              <a:buNone/>
            </a:pPr>
            <a:r>
              <a:rPr lang="en-US" sz="4000" dirty="0"/>
              <a:t>Most of the time when slaves went to their quarters at night, men rested. But sometimes</a:t>
            </a:r>
          </a:p>
          <a:p>
            <a:pPr marL="0" indent="0">
              <a:buNone/>
            </a:pPr>
            <a:r>
              <a:rPr lang="en-US" sz="4000" dirty="0"/>
              <a:t>they helped the women card the cotton and wool. Young folks frolicked, sang songs, and</a:t>
            </a:r>
          </a:p>
          <a:p>
            <a:pPr marL="0" indent="0">
              <a:buNone/>
            </a:pPr>
            <a:r>
              <a:rPr lang="en-US" sz="4000" dirty="0"/>
              <a:t>visited from cabin to cabin. When they got behind with the fieldwork, sometimes slaves</a:t>
            </a:r>
          </a:p>
          <a:p>
            <a:pPr marL="0" indent="0">
              <a:buNone/>
            </a:pPr>
            <a:r>
              <a:rPr lang="en-US" sz="4000" dirty="0"/>
              <a:t>worked after dinner on Saturdays, but that wasn’t often. But, oh, those Saturday nights!</a:t>
            </a:r>
          </a:p>
          <a:p>
            <a:pPr marL="0" indent="0">
              <a:buNone/>
            </a:pPr>
            <a:r>
              <a:rPr lang="en-US" sz="4000" dirty="0"/>
              <a:t>That was when slaves got together and danced. George played an instrument [possibly a</a:t>
            </a:r>
          </a:p>
          <a:p>
            <a:pPr marL="0" indent="0">
              <a:buNone/>
            </a:pPr>
            <a:r>
              <a:rPr lang="en-US" sz="4000" dirty="0"/>
              <a:t>harmonica], and he sure could blow grand dance music . . . Noisy activities were not allowed</a:t>
            </a:r>
          </a:p>
          <a:p>
            <a:pPr marL="0" indent="0">
              <a:buNone/>
            </a:pPr>
            <a:r>
              <a:rPr lang="en-US" sz="4000" dirty="0"/>
              <a:t>after ten o’clock on any night. Sundays they went to church and visited each other, but folks</a:t>
            </a:r>
          </a:p>
          <a:p>
            <a:pPr marL="0" indent="0">
              <a:buNone/>
            </a:pPr>
            <a:r>
              <a:rPr lang="en-US" sz="4000" dirty="0"/>
              <a:t>didn’t spend as much time gadding about [looking for a good time] like they do nowadays.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DC7C7-0FEF-46EA-9686-9CA9B25907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688425" y="436989"/>
            <a:ext cx="4151751" cy="55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8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D1DC-EA09-4D47-8B49-2B408DB4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20.10 Slave Churches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5074E-2949-490D-87EA-F3F9DA798A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1763" y="1027906"/>
            <a:ext cx="5688038" cy="45042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1179A-BC0F-4791-A281-4B0981EEF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3551"/>
            <a:ext cx="5181600" cy="50234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Quotation 6</a:t>
            </a:r>
          </a:p>
          <a:p>
            <a:pPr marL="0" indent="0">
              <a:buNone/>
            </a:pPr>
            <a:r>
              <a:rPr lang="en-US" i="1" dirty="0"/>
              <a:t>On Sundays . . . I have seen the negroes up in the country going away under large oaks, and</a:t>
            </a:r>
          </a:p>
          <a:p>
            <a:pPr marL="0" indent="0">
              <a:buNone/>
            </a:pPr>
            <a:r>
              <a:rPr lang="en-US" i="1" dirty="0"/>
              <a:t>in secret places, sitting in the woods with spelling books. The best and the brightest were killed</a:t>
            </a:r>
          </a:p>
          <a:p>
            <a:pPr marL="0" indent="0">
              <a:buNone/>
            </a:pPr>
            <a:r>
              <a:rPr lang="en-US" i="1" dirty="0"/>
              <a:t>during Nat’s time [referring to Nat Turner, a deeply religious slave who led a revolt in which</a:t>
            </a:r>
          </a:p>
          <a:p>
            <a:pPr marL="0" indent="0">
              <a:buNone/>
            </a:pPr>
            <a:r>
              <a:rPr lang="en-US" i="1" dirty="0"/>
              <a:t>nearly 60 whites were killed]. All the colored folks were afraid to pray in the time of the old</a:t>
            </a:r>
          </a:p>
          <a:p>
            <a:pPr marL="0" indent="0">
              <a:buNone/>
            </a:pPr>
            <a:r>
              <a:rPr lang="en-US" i="1" dirty="0"/>
              <a:t>prophet Nat. There was no law about it; but the whites reported it round among themselves,</a:t>
            </a:r>
          </a:p>
          <a:p>
            <a:pPr marL="0" indent="0">
              <a:buNone/>
            </a:pPr>
            <a:r>
              <a:rPr lang="en-US" i="1" dirty="0"/>
              <a:t>that if a note was heard, we should have some dreadful punishment; and after that, the low</a:t>
            </a:r>
          </a:p>
          <a:p>
            <a:pPr marL="0" indent="0">
              <a:buNone/>
            </a:pPr>
            <a:r>
              <a:rPr lang="en-US" i="1" dirty="0"/>
              <a:t>whites would fall upon any slaves they heard praying or singing a hymn, and often killed them</a:t>
            </a:r>
          </a:p>
          <a:p>
            <a:pPr marL="0" indent="0">
              <a:buNone/>
            </a:pPr>
            <a:r>
              <a:rPr lang="en-US" i="1" dirty="0"/>
              <a:t>before their masters or mistress could get to them.</a:t>
            </a:r>
          </a:p>
          <a:p>
            <a:pPr marL="0" indent="0">
              <a:buNone/>
            </a:pPr>
            <a:r>
              <a:rPr lang="en-US" dirty="0"/>
              <a:t>—Charity Bowery</a:t>
            </a:r>
          </a:p>
          <a:p>
            <a:pPr marL="0" indent="0">
              <a:buNone/>
            </a:pPr>
            <a:r>
              <a:rPr lang="en-US" dirty="0"/>
              <a:t>(ex-slave, North Carolina)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5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F332-A5EB-45E0-96A0-22F029A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20.11 African American Culture 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9C903-4BDA-441A-A4BE-F59A984F5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243" y="1825625"/>
            <a:ext cx="6581557" cy="4351338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Quotation 3</a:t>
            </a:r>
          </a:p>
          <a:p>
            <a:pPr marL="0" indent="0">
              <a:buNone/>
            </a:pPr>
            <a:r>
              <a:rPr lang="en-US" b="1" dirty="0"/>
              <a:t>Chorus:</a:t>
            </a:r>
          </a:p>
          <a:p>
            <a:pPr marL="0" indent="0">
              <a:buNone/>
            </a:pPr>
            <a:r>
              <a:rPr lang="en-US" dirty="0"/>
              <a:t>Our </a:t>
            </a:r>
            <a:r>
              <a:rPr lang="en-US" dirty="0" err="1"/>
              <a:t>bondage’ll</a:t>
            </a:r>
            <a:r>
              <a:rPr lang="en-US" dirty="0"/>
              <a:t> have an end, by and by,</a:t>
            </a:r>
          </a:p>
          <a:p>
            <a:pPr marL="0" indent="0">
              <a:buNone/>
            </a:pPr>
            <a:r>
              <a:rPr lang="en-US" dirty="0"/>
              <a:t>by and by.</a:t>
            </a:r>
          </a:p>
          <a:p>
            <a:pPr marL="0" indent="0">
              <a:buNone/>
            </a:pPr>
            <a:r>
              <a:rPr lang="en-US" dirty="0"/>
              <a:t>Our </a:t>
            </a:r>
            <a:r>
              <a:rPr lang="en-US" dirty="0" err="1"/>
              <a:t>bondage’ll</a:t>
            </a:r>
            <a:r>
              <a:rPr lang="en-US" dirty="0"/>
              <a:t> have an end, by and by.</a:t>
            </a:r>
          </a:p>
          <a:p>
            <a:pPr marL="0" indent="0">
              <a:buNone/>
            </a:pPr>
            <a:r>
              <a:rPr lang="en-US" dirty="0"/>
              <a:t>Jehovah rules the tide</a:t>
            </a:r>
          </a:p>
          <a:p>
            <a:pPr marL="0" indent="0">
              <a:buNone/>
            </a:pPr>
            <a:r>
              <a:rPr lang="en-US" dirty="0"/>
              <a:t>And the waters he’ll divide,</a:t>
            </a:r>
          </a:p>
          <a:p>
            <a:pPr marL="0" indent="0">
              <a:buNone/>
            </a:pPr>
            <a:r>
              <a:rPr lang="en-US" dirty="0"/>
              <a:t>Oh, the way he’ll open wide,</a:t>
            </a:r>
          </a:p>
          <a:p>
            <a:pPr marL="0" indent="0">
              <a:buNone/>
            </a:pPr>
            <a:r>
              <a:rPr lang="en-US" dirty="0"/>
              <a:t>By and by.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Chorus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/>
              <a:t>From Egypt’s yoke set free</a:t>
            </a:r>
          </a:p>
          <a:p>
            <a:pPr marL="0" indent="0">
              <a:buNone/>
            </a:pPr>
            <a:r>
              <a:rPr lang="en-US" dirty="0"/>
              <a:t>Hail the glorious jubilee,</a:t>
            </a:r>
          </a:p>
          <a:p>
            <a:pPr marL="0" indent="0">
              <a:buNone/>
            </a:pPr>
            <a:r>
              <a:rPr lang="en-US" dirty="0"/>
              <a:t>Oh how happy we will be</a:t>
            </a:r>
          </a:p>
          <a:p>
            <a:pPr marL="0" indent="0">
              <a:buNone/>
            </a:pPr>
            <a:r>
              <a:rPr lang="en-US" dirty="0"/>
              <a:t>By and by.</a:t>
            </a:r>
          </a:p>
          <a:p>
            <a:pPr marL="0" indent="0">
              <a:buNone/>
            </a:pPr>
            <a:r>
              <a:rPr lang="en-US" b="1" dirty="0"/>
              <a:t>Chorus</a:t>
            </a:r>
          </a:p>
          <a:p>
            <a:pPr marL="0" indent="0">
              <a:buNone/>
            </a:pPr>
            <a:r>
              <a:rPr lang="en-US" dirty="0"/>
              <a:t>Our Lord will save his own</a:t>
            </a:r>
          </a:p>
          <a:p>
            <a:pPr marL="0" indent="0">
              <a:buNone/>
            </a:pPr>
            <a:r>
              <a:rPr lang="en-US" dirty="0"/>
              <a:t>By the power from his throne,</a:t>
            </a:r>
          </a:p>
          <a:p>
            <a:pPr marL="0" indent="0">
              <a:buNone/>
            </a:pPr>
            <a:r>
              <a:rPr lang="en-US" dirty="0"/>
              <a:t>And old Pharaoh will drown</a:t>
            </a:r>
          </a:p>
          <a:p>
            <a:pPr marL="0" indent="0">
              <a:buNone/>
            </a:pPr>
            <a:r>
              <a:rPr lang="en-US" dirty="0"/>
              <a:t>By and by.</a:t>
            </a:r>
          </a:p>
          <a:p>
            <a:pPr marL="0" indent="0">
              <a:buNone/>
            </a:pPr>
            <a:r>
              <a:rPr lang="en-US" i="1" dirty="0"/>
              <a:t>—from a spiritual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6964FE-EC75-4CA9-BB76-C234DE024C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3621" y="1027905"/>
            <a:ext cx="4358622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1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764BEC3CBCE4C903684FA7CDD3AB5" ma:contentTypeVersion="12" ma:contentTypeDescription="Create a new document." ma:contentTypeScope="" ma:versionID="02569794651cd5fca5ff9a4d9adadc5f">
  <xsd:schema xmlns:xsd="http://www.w3.org/2001/XMLSchema" xmlns:xs="http://www.w3.org/2001/XMLSchema" xmlns:p="http://schemas.microsoft.com/office/2006/metadata/properties" xmlns:ns3="5b8417e8-f217-4e84-a682-b1519573faa2" xmlns:ns4="7ad4b4f8-746d-4395-99b1-df95f3540274" targetNamespace="http://schemas.microsoft.com/office/2006/metadata/properties" ma:root="true" ma:fieldsID="2d8b11974ba53f675b025b8b4d5beb4a" ns3:_="" ns4:_="">
    <xsd:import namespace="5b8417e8-f217-4e84-a682-b1519573faa2"/>
    <xsd:import namespace="7ad4b4f8-746d-4395-99b1-df95f35402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417e8-f217-4e84-a682-b1519573fa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4b4f8-746d-4395-99b1-df95f3540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FFEB77-EECF-40F5-AFC5-72017293E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417e8-f217-4e84-a682-b1519573faa2"/>
    <ds:schemaRef ds:uri="7ad4b4f8-746d-4395-99b1-df95f35402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04C77A-C7DE-4B07-8EE6-A3CFB75F73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299700-81A0-4902-9A71-BB07D77D94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1657</Words>
  <Application>Microsoft Office PowerPoint</Application>
  <PresentationFormat>Widescreen</PresentationFormat>
  <Paragraphs>119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20.4 Working Conditions  </vt:lpstr>
      <vt:lpstr>20.5 Living Conditions  </vt:lpstr>
      <vt:lpstr>20.6 Controlling Slaves  </vt:lpstr>
      <vt:lpstr>20.7 Resistance to Slavery </vt:lpstr>
      <vt:lpstr>20.8 Slave Families and Communities  </vt:lpstr>
      <vt:lpstr>20.9 Leisure Time Activities  </vt:lpstr>
      <vt:lpstr>20.10 Slave Churches  </vt:lpstr>
      <vt:lpstr>20.11 African American Culture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20.4 Working Conditions  </dc:title>
  <dc:creator>KAUFLIN, JENNIFER</dc:creator>
  <cp:lastModifiedBy>KAUFLIN, JENNIFER</cp:lastModifiedBy>
  <cp:revision>2</cp:revision>
  <dcterms:created xsi:type="dcterms:W3CDTF">2020-03-13T12:11:59Z</dcterms:created>
  <dcterms:modified xsi:type="dcterms:W3CDTF">2020-03-13T12:27:01Z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0x010100FD0764BEC3CBCE4C903684FA7CDD3AB5</vt:lpwstr>
  </property>
</Properties>
</file>