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2" r:id="rId4"/>
    <p:sldId id="261" r:id="rId5"/>
    <p:sldId id="258"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F0C9EF-BF0D-4773-9DCE-65B8109E08D7}"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74718-2A1C-497E-99E6-6F99436CA221}" type="slidenum">
              <a:rPr lang="en-US" smtClean="0"/>
              <a:t>‹#›</a:t>
            </a:fld>
            <a:endParaRPr lang="en-US"/>
          </a:p>
        </p:txBody>
      </p:sp>
    </p:spTree>
    <p:extLst>
      <p:ext uri="{BB962C8B-B14F-4D97-AF65-F5344CB8AC3E}">
        <p14:creationId xmlns:p14="http://schemas.microsoft.com/office/powerpoint/2010/main" val="405916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0C9EF-BF0D-4773-9DCE-65B8109E08D7}"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74718-2A1C-497E-99E6-6F99436CA221}" type="slidenum">
              <a:rPr lang="en-US" smtClean="0"/>
              <a:t>‹#›</a:t>
            </a:fld>
            <a:endParaRPr lang="en-US"/>
          </a:p>
        </p:txBody>
      </p:sp>
    </p:spTree>
    <p:extLst>
      <p:ext uri="{BB962C8B-B14F-4D97-AF65-F5344CB8AC3E}">
        <p14:creationId xmlns:p14="http://schemas.microsoft.com/office/powerpoint/2010/main" val="651550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0C9EF-BF0D-4773-9DCE-65B8109E08D7}"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74718-2A1C-497E-99E6-6F99436CA221}" type="slidenum">
              <a:rPr lang="en-US" smtClean="0"/>
              <a:t>‹#›</a:t>
            </a:fld>
            <a:endParaRPr lang="en-US"/>
          </a:p>
        </p:txBody>
      </p:sp>
    </p:spTree>
    <p:extLst>
      <p:ext uri="{BB962C8B-B14F-4D97-AF65-F5344CB8AC3E}">
        <p14:creationId xmlns:p14="http://schemas.microsoft.com/office/powerpoint/2010/main" val="311378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0C9EF-BF0D-4773-9DCE-65B8109E08D7}"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74718-2A1C-497E-99E6-6F99436CA221}" type="slidenum">
              <a:rPr lang="en-US" smtClean="0"/>
              <a:t>‹#›</a:t>
            </a:fld>
            <a:endParaRPr lang="en-US"/>
          </a:p>
        </p:txBody>
      </p:sp>
    </p:spTree>
    <p:extLst>
      <p:ext uri="{BB962C8B-B14F-4D97-AF65-F5344CB8AC3E}">
        <p14:creationId xmlns:p14="http://schemas.microsoft.com/office/powerpoint/2010/main" val="78358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F0C9EF-BF0D-4773-9DCE-65B8109E08D7}"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74718-2A1C-497E-99E6-6F99436CA221}" type="slidenum">
              <a:rPr lang="en-US" smtClean="0"/>
              <a:t>‹#›</a:t>
            </a:fld>
            <a:endParaRPr lang="en-US"/>
          </a:p>
        </p:txBody>
      </p:sp>
    </p:spTree>
    <p:extLst>
      <p:ext uri="{BB962C8B-B14F-4D97-AF65-F5344CB8AC3E}">
        <p14:creationId xmlns:p14="http://schemas.microsoft.com/office/powerpoint/2010/main" val="1385582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F0C9EF-BF0D-4773-9DCE-65B8109E08D7}"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74718-2A1C-497E-99E6-6F99436CA221}" type="slidenum">
              <a:rPr lang="en-US" smtClean="0"/>
              <a:t>‹#›</a:t>
            </a:fld>
            <a:endParaRPr lang="en-US"/>
          </a:p>
        </p:txBody>
      </p:sp>
    </p:spTree>
    <p:extLst>
      <p:ext uri="{BB962C8B-B14F-4D97-AF65-F5344CB8AC3E}">
        <p14:creationId xmlns:p14="http://schemas.microsoft.com/office/powerpoint/2010/main" val="2889534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F0C9EF-BF0D-4773-9DCE-65B8109E08D7}"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D74718-2A1C-497E-99E6-6F99436CA221}" type="slidenum">
              <a:rPr lang="en-US" smtClean="0"/>
              <a:t>‹#›</a:t>
            </a:fld>
            <a:endParaRPr lang="en-US"/>
          </a:p>
        </p:txBody>
      </p:sp>
    </p:spTree>
    <p:extLst>
      <p:ext uri="{BB962C8B-B14F-4D97-AF65-F5344CB8AC3E}">
        <p14:creationId xmlns:p14="http://schemas.microsoft.com/office/powerpoint/2010/main" val="1356931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F0C9EF-BF0D-4773-9DCE-65B8109E08D7}"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D74718-2A1C-497E-99E6-6F99436CA221}" type="slidenum">
              <a:rPr lang="en-US" smtClean="0"/>
              <a:t>‹#›</a:t>
            </a:fld>
            <a:endParaRPr lang="en-US"/>
          </a:p>
        </p:txBody>
      </p:sp>
    </p:spTree>
    <p:extLst>
      <p:ext uri="{BB962C8B-B14F-4D97-AF65-F5344CB8AC3E}">
        <p14:creationId xmlns:p14="http://schemas.microsoft.com/office/powerpoint/2010/main" val="74828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0C9EF-BF0D-4773-9DCE-65B8109E08D7}"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D74718-2A1C-497E-99E6-6F99436CA221}" type="slidenum">
              <a:rPr lang="en-US" smtClean="0"/>
              <a:t>‹#›</a:t>
            </a:fld>
            <a:endParaRPr lang="en-US"/>
          </a:p>
        </p:txBody>
      </p:sp>
    </p:spTree>
    <p:extLst>
      <p:ext uri="{BB962C8B-B14F-4D97-AF65-F5344CB8AC3E}">
        <p14:creationId xmlns:p14="http://schemas.microsoft.com/office/powerpoint/2010/main" val="315376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0C9EF-BF0D-4773-9DCE-65B8109E08D7}"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74718-2A1C-497E-99E6-6F99436CA221}" type="slidenum">
              <a:rPr lang="en-US" smtClean="0"/>
              <a:t>‹#›</a:t>
            </a:fld>
            <a:endParaRPr lang="en-US"/>
          </a:p>
        </p:txBody>
      </p:sp>
    </p:spTree>
    <p:extLst>
      <p:ext uri="{BB962C8B-B14F-4D97-AF65-F5344CB8AC3E}">
        <p14:creationId xmlns:p14="http://schemas.microsoft.com/office/powerpoint/2010/main" val="54657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0C9EF-BF0D-4773-9DCE-65B8109E08D7}"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74718-2A1C-497E-99E6-6F99436CA221}" type="slidenum">
              <a:rPr lang="en-US" smtClean="0"/>
              <a:t>‹#›</a:t>
            </a:fld>
            <a:endParaRPr lang="en-US"/>
          </a:p>
        </p:txBody>
      </p:sp>
    </p:spTree>
    <p:extLst>
      <p:ext uri="{BB962C8B-B14F-4D97-AF65-F5344CB8AC3E}">
        <p14:creationId xmlns:p14="http://schemas.microsoft.com/office/powerpoint/2010/main" val="318197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0C9EF-BF0D-4773-9DCE-65B8109E08D7}" type="datetimeFigureOut">
              <a:rPr lang="en-US" smtClean="0"/>
              <a:t>3/15/2017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74718-2A1C-497E-99E6-6F99436CA221}" type="slidenum">
              <a:rPr lang="en-US" smtClean="0"/>
              <a:t>‹#›</a:t>
            </a:fld>
            <a:endParaRPr lang="en-US"/>
          </a:p>
        </p:txBody>
      </p:sp>
    </p:spTree>
    <p:extLst>
      <p:ext uri="{BB962C8B-B14F-4D97-AF65-F5344CB8AC3E}">
        <p14:creationId xmlns:p14="http://schemas.microsoft.com/office/powerpoint/2010/main" val="2128332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2584" y="-24384"/>
            <a:ext cx="10515600" cy="1325563"/>
          </a:xfrm>
        </p:spPr>
        <p:txBody>
          <a:bodyPr/>
          <a:lstStyle/>
          <a:p>
            <a:pPr algn="ctr"/>
            <a:r>
              <a:rPr lang="en-US" b="1" dirty="0" smtClean="0"/>
              <a:t>How to Study for Exams</a:t>
            </a:r>
            <a:endParaRPr lang="en-US" b="1" dirty="0"/>
          </a:p>
        </p:txBody>
      </p:sp>
      <p:sp>
        <p:nvSpPr>
          <p:cNvPr id="5" name="Content Placeholder 4"/>
          <p:cNvSpPr>
            <a:spLocks noGrp="1"/>
          </p:cNvSpPr>
          <p:nvPr>
            <p:ph idx="1"/>
          </p:nvPr>
        </p:nvSpPr>
        <p:spPr>
          <a:xfrm>
            <a:off x="195072" y="1060704"/>
            <a:ext cx="11850624" cy="5797296"/>
          </a:xfrm>
        </p:spPr>
        <p:txBody>
          <a:bodyPr>
            <a:normAutofit fontScale="70000" lnSpcReduction="20000"/>
          </a:bodyPr>
          <a:lstStyle/>
          <a:p>
            <a:pPr marL="0" indent="0">
              <a:buNone/>
            </a:pPr>
            <a:r>
              <a:rPr lang="en-US" dirty="0" smtClean="0"/>
              <a:t>Space your review out over several days, don’t try to do it all at once.</a:t>
            </a:r>
          </a:p>
          <a:p>
            <a:pPr marL="0" indent="0">
              <a:buNone/>
            </a:pPr>
            <a:r>
              <a:rPr lang="en-US" dirty="0" smtClean="0"/>
              <a:t>Focus on Understanding not Memorization   </a:t>
            </a:r>
          </a:p>
          <a:p>
            <a:pPr marL="0" indent="0">
              <a:buNone/>
            </a:pPr>
            <a:r>
              <a:rPr lang="en-US" b="1" dirty="0" smtClean="0"/>
              <a:t>Step 1:  Identify the information to be tested.  </a:t>
            </a:r>
          </a:p>
          <a:p>
            <a:pPr lvl="1"/>
            <a:r>
              <a:rPr lang="en-US" dirty="0" smtClean="0"/>
              <a:t>complete review guide, </a:t>
            </a:r>
          </a:p>
          <a:p>
            <a:pPr lvl="1"/>
            <a:r>
              <a:rPr lang="en-US" dirty="0" smtClean="0"/>
              <a:t>read over notes provided by teacher</a:t>
            </a:r>
          </a:p>
          <a:p>
            <a:pPr lvl="1"/>
            <a:r>
              <a:rPr lang="en-US" dirty="0" smtClean="0"/>
              <a:t>review Quizlet if available</a:t>
            </a:r>
          </a:p>
          <a:p>
            <a:pPr marL="0" indent="0">
              <a:buNone/>
            </a:pPr>
            <a:r>
              <a:rPr lang="en-US" b="1" dirty="0" smtClean="0"/>
              <a:t>Step 2: Identify what you don’t know </a:t>
            </a:r>
            <a:r>
              <a:rPr lang="en-US" dirty="0" smtClean="0"/>
              <a:t>(this is what you should spend the most time with)</a:t>
            </a:r>
          </a:p>
          <a:p>
            <a:pPr lvl="1"/>
            <a:r>
              <a:rPr lang="en-US" dirty="0" smtClean="0"/>
              <a:t>Write down questions you have about this material</a:t>
            </a:r>
          </a:p>
          <a:p>
            <a:pPr lvl="1"/>
            <a:r>
              <a:rPr lang="en-US" dirty="0" smtClean="0"/>
              <a:t>Seek out the answers to these questions</a:t>
            </a:r>
          </a:p>
          <a:p>
            <a:pPr marL="0" indent="0">
              <a:buNone/>
            </a:pPr>
            <a:r>
              <a:rPr lang="en-US" b="1" dirty="0" smtClean="0"/>
              <a:t>Step 3: Learning is active</a:t>
            </a:r>
            <a:r>
              <a:rPr lang="en-US" dirty="0" smtClean="0"/>
              <a:t>, do something with the material you need to master (don’t just re-read)</a:t>
            </a:r>
          </a:p>
          <a:p>
            <a:pPr lvl="1"/>
            <a:r>
              <a:rPr lang="en-US" dirty="0" smtClean="0"/>
              <a:t>Write your own review questions, then answer them</a:t>
            </a:r>
          </a:p>
          <a:p>
            <a:pPr lvl="1"/>
            <a:r>
              <a:rPr lang="en-US" dirty="0" smtClean="0"/>
              <a:t>Chunk the material and write summaries </a:t>
            </a:r>
          </a:p>
          <a:p>
            <a:pPr lvl="1"/>
            <a:r>
              <a:rPr lang="en-US" dirty="0" smtClean="0"/>
              <a:t>Make flash cards</a:t>
            </a:r>
          </a:p>
          <a:p>
            <a:pPr lvl="1"/>
            <a:r>
              <a:rPr lang="en-US" dirty="0" smtClean="0"/>
              <a:t>Draw a picture of the information </a:t>
            </a:r>
          </a:p>
          <a:p>
            <a:pPr lvl="1"/>
            <a:r>
              <a:rPr lang="en-US" dirty="0" smtClean="0"/>
              <a:t>Create graphic notes (</a:t>
            </a:r>
            <a:r>
              <a:rPr lang="en-US" dirty="0" err="1" smtClean="0"/>
              <a:t>venn</a:t>
            </a:r>
            <a:r>
              <a:rPr lang="en-US" dirty="0" smtClean="0"/>
              <a:t> diagrams, flow charts, web maps, timelines) </a:t>
            </a:r>
          </a:p>
          <a:p>
            <a:pPr lvl="1"/>
            <a:r>
              <a:rPr lang="en-US" dirty="0" smtClean="0"/>
              <a:t>Rank the information (by importance, based on your comfort, least interesting to most) </a:t>
            </a:r>
          </a:p>
          <a:p>
            <a:pPr marL="0" indent="0">
              <a:buNone/>
            </a:pPr>
            <a:r>
              <a:rPr lang="en-US" b="1" dirty="0" smtClean="0"/>
              <a:t>Step 4: Learning is social</a:t>
            </a:r>
            <a:r>
              <a:rPr lang="en-US" dirty="0" smtClean="0"/>
              <a:t>, Review with a friend or parent</a:t>
            </a:r>
          </a:p>
          <a:p>
            <a:pPr lvl="1"/>
            <a:r>
              <a:rPr lang="en-US" dirty="0" smtClean="0"/>
              <a:t>Quiz each other on the material</a:t>
            </a:r>
          </a:p>
          <a:p>
            <a:pPr lvl="1"/>
            <a:r>
              <a:rPr lang="en-US" dirty="0" smtClean="0"/>
              <a:t>Take turns reading your summaries</a:t>
            </a:r>
          </a:p>
          <a:p>
            <a:pPr lvl="1"/>
            <a:r>
              <a:rPr lang="en-US" dirty="0" smtClean="0"/>
              <a:t>Explain your notes to them, teach the material </a:t>
            </a:r>
          </a:p>
          <a:p>
            <a:pPr lvl="1"/>
            <a:r>
              <a:rPr lang="en-US" dirty="0" smtClean="0"/>
              <a:t>Compare your answers to the review guide- identify difference and look up the information to see who is right. </a:t>
            </a:r>
          </a:p>
          <a:p>
            <a:pPr marL="457200" lvl="1" indent="0">
              <a:buNone/>
            </a:pPr>
            <a:endParaRPr lang="en-US" dirty="0"/>
          </a:p>
        </p:txBody>
      </p:sp>
    </p:spTree>
    <p:extLst>
      <p:ext uri="{BB962C8B-B14F-4D97-AF65-F5344CB8AC3E}">
        <p14:creationId xmlns:p14="http://schemas.microsoft.com/office/powerpoint/2010/main" val="238985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876" y="274638"/>
            <a:ext cx="5764924" cy="715962"/>
          </a:xfrm>
        </p:spPr>
        <p:txBody>
          <a:bodyPr>
            <a:normAutofit/>
          </a:bodyPr>
          <a:lstStyle/>
          <a:p>
            <a:r>
              <a:rPr lang="en-US" dirty="0" smtClean="0"/>
              <a:t>Chapter 20</a:t>
            </a:r>
            <a:endParaRPr lang="en-US" dirty="0"/>
          </a:p>
        </p:txBody>
      </p:sp>
      <p:sp>
        <p:nvSpPr>
          <p:cNvPr id="3" name="Content Placeholder 2"/>
          <p:cNvSpPr>
            <a:spLocks noGrp="1"/>
          </p:cNvSpPr>
          <p:nvPr>
            <p:ph idx="1"/>
          </p:nvPr>
        </p:nvSpPr>
        <p:spPr>
          <a:xfrm>
            <a:off x="493864" y="863010"/>
            <a:ext cx="11424744" cy="5867400"/>
          </a:xfrm>
        </p:spPr>
        <p:txBody>
          <a:bodyPr>
            <a:normAutofit/>
          </a:bodyPr>
          <a:lstStyle/>
          <a:p>
            <a:r>
              <a:rPr lang="en-US" dirty="0" smtClean="0"/>
              <a:t>Slaves  legally property not people- slave owners could do anything with their slaves (buy, sell  abuse)</a:t>
            </a:r>
          </a:p>
          <a:p>
            <a:r>
              <a:rPr lang="en-US" b="1" dirty="0" smtClean="0"/>
              <a:t>Discrimination</a:t>
            </a:r>
            <a:r>
              <a:rPr lang="en-US" dirty="0" smtClean="0"/>
              <a:t>: unequal treatment based on a person’s race, gender, religion, place of birth or other arbitrary characteristics. </a:t>
            </a:r>
          </a:p>
          <a:p>
            <a:r>
              <a:rPr lang="en-US" b="1" dirty="0" smtClean="0"/>
              <a:t>Segregation</a:t>
            </a:r>
            <a:r>
              <a:rPr lang="en-US" dirty="0" smtClean="0"/>
              <a:t>: the social separation of groups of people, especially by race.  These policies separated blacks and whites in public places (schools/churches) Jim Crow Laws. </a:t>
            </a:r>
          </a:p>
          <a:p>
            <a:r>
              <a:rPr lang="en-US" dirty="0" smtClean="0"/>
              <a:t>Free African Americans in the North and South were discriminated against, and most were only able to obtain low paying jobs such as laborers, craftspeople, or household servants in towns and cities. </a:t>
            </a:r>
          </a:p>
        </p:txBody>
      </p:sp>
    </p:spTree>
    <p:extLst>
      <p:ext uri="{BB962C8B-B14F-4D97-AF65-F5344CB8AC3E}">
        <p14:creationId xmlns:p14="http://schemas.microsoft.com/office/powerpoint/2010/main" val="1192213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3102" y="365125"/>
            <a:ext cx="8200697" cy="1325563"/>
          </a:xfrm>
        </p:spPr>
        <p:txBody>
          <a:bodyPr/>
          <a:lstStyle/>
          <a:p>
            <a:r>
              <a:rPr lang="en-US" dirty="0"/>
              <a:t>Chapter 20 continued</a:t>
            </a:r>
          </a:p>
        </p:txBody>
      </p:sp>
      <p:sp>
        <p:nvSpPr>
          <p:cNvPr id="3" name="Content Placeholder 2"/>
          <p:cNvSpPr>
            <a:spLocks noGrp="1"/>
          </p:cNvSpPr>
          <p:nvPr>
            <p:ph idx="1"/>
          </p:nvPr>
        </p:nvSpPr>
        <p:spPr/>
        <p:txBody>
          <a:bodyPr/>
          <a:lstStyle/>
          <a:p>
            <a:r>
              <a:rPr lang="en-US" dirty="0"/>
              <a:t>The invention of the cotton gin helped increase cotton production in the south, which increased the demand for slave labor and caused slaves in increase in value.  </a:t>
            </a:r>
          </a:p>
          <a:p>
            <a:r>
              <a:rPr lang="en-US" dirty="0"/>
              <a:t>Despite the majority of white southerners not owning slaves themselves, white southerners largely approved of slaves for economic reasons </a:t>
            </a:r>
            <a:endParaRPr lang="en-US" dirty="0" smtClean="0"/>
          </a:p>
          <a:p>
            <a:r>
              <a:rPr lang="en-US" dirty="0" smtClean="0"/>
              <a:t>As demand for slavery increased, slave owners tended to take better care of the slaves, but it greatly reduced the likelihood of slavery ending on its own</a:t>
            </a:r>
            <a:endParaRPr lang="en-US" dirty="0"/>
          </a:p>
          <a:p>
            <a:endParaRPr lang="en-US" dirty="0"/>
          </a:p>
        </p:txBody>
      </p:sp>
    </p:spTree>
    <p:extLst>
      <p:ext uri="{BB962C8B-B14F-4D97-AF65-F5344CB8AC3E}">
        <p14:creationId xmlns:p14="http://schemas.microsoft.com/office/powerpoint/2010/main" val="162561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5586" y="63907"/>
            <a:ext cx="10515600" cy="1325563"/>
          </a:xfrm>
        </p:spPr>
        <p:txBody>
          <a:bodyPr/>
          <a:lstStyle/>
          <a:p>
            <a:r>
              <a:rPr lang="en-US" dirty="0"/>
              <a:t>Chapter 20 continued</a:t>
            </a:r>
          </a:p>
        </p:txBody>
      </p:sp>
      <p:sp>
        <p:nvSpPr>
          <p:cNvPr id="3" name="Content Placeholder 2"/>
          <p:cNvSpPr>
            <a:spLocks noGrp="1"/>
          </p:cNvSpPr>
          <p:nvPr>
            <p:ph idx="1"/>
          </p:nvPr>
        </p:nvSpPr>
        <p:spPr>
          <a:xfrm>
            <a:off x="848833" y="1307916"/>
            <a:ext cx="10515600" cy="4351338"/>
          </a:xfrm>
        </p:spPr>
        <p:txBody>
          <a:bodyPr>
            <a:noAutofit/>
          </a:bodyPr>
          <a:lstStyle/>
          <a:p>
            <a:r>
              <a:rPr lang="en-US" sz="3200" dirty="0"/>
              <a:t>African American culture developed as slaves learned to combine their African culture and traditions with the realities of slavery.  This culture was expressed in song, dance, stories and quilts that express the emotions of oppression. </a:t>
            </a:r>
            <a:endParaRPr lang="en-US" sz="3200" dirty="0" smtClean="0"/>
          </a:p>
          <a:p>
            <a:r>
              <a:rPr lang="en-US" sz="3200" dirty="0"/>
              <a:t>Most slave families grew up with a mother and a father, but their greatest fear was getting separated from their families </a:t>
            </a:r>
          </a:p>
          <a:p>
            <a:r>
              <a:rPr lang="en-US" sz="3200" dirty="0"/>
              <a:t>Plantation owners encouraged their slaves to attend church where preachers emphasized the message of obedience. Meanwhile, slaves created “Invisible Churches” where they could meet and pray and talk in secret</a:t>
            </a:r>
          </a:p>
          <a:p>
            <a:endParaRPr lang="en-US" sz="3200" dirty="0"/>
          </a:p>
        </p:txBody>
      </p:sp>
    </p:spTree>
    <p:extLst>
      <p:ext uri="{BB962C8B-B14F-4D97-AF65-F5344CB8AC3E}">
        <p14:creationId xmlns:p14="http://schemas.microsoft.com/office/powerpoint/2010/main" val="1892832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846" y="274638"/>
            <a:ext cx="6733953" cy="792162"/>
          </a:xfrm>
        </p:spPr>
        <p:txBody>
          <a:bodyPr/>
          <a:lstStyle/>
          <a:p>
            <a:r>
              <a:rPr lang="en-US" dirty="0" smtClean="0"/>
              <a:t>Chapter 20 continued</a:t>
            </a:r>
            <a:endParaRPr lang="en-US" dirty="0"/>
          </a:p>
        </p:txBody>
      </p:sp>
      <p:sp>
        <p:nvSpPr>
          <p:cNvPr id="3" name="Content Placeholder 2"/>
          <p:cNvSpPr>
            <a:spLocks noGrp="1"/>
          </p:cNvSpPr>
          <p:nvPr>
            <p:ph idx="1"/>
          </p:nvPr>
        </p:nvSpPr>
        <p:spPr>
          <a:xfrm>
            <a:off x="0" y="990600"/>
            <a:ext cx="12192000" cy="5867400"/>
          </a:xfrm>
        </p:spPr>
        <p:txBody>
          <a:bodyPr>
            <a:normAutofit/>
          </a:bodyPr>
          <a:lstStyle/>
          <a:p>
            <a:r>
              <a:rPr lang="en-US" dirty="0" smtClean="0"/>
              <a:t>Slaves resisted their condition in many ways.  Day to day (passive-breaking things, acting dumb, pretending sick) Open defiance (refusing to work, fight) run away (underground railroad) Rebellions (Nat Turner)</a:t>
            </a:r>
          </a:p>
          <a:p>
            <a:r>
              <a:rPr lang="en-US" dirty="0" smtClean="0"/>
              <a:t>Working conditions under slavery were brutal, from sun up to sun down whether it be working in the fields, as laborers, or working in the household. </a:t>
            </a:r>
          </a:p>
          <a:p>
            <a:r>
              <a:rPr lang="en-US" dirty="0" smtClean="0"/>
              <a:t>Slave Owners controlled their slaves in a number of ways, such as through harsh punishments, overworking, and through making slaves feel </a:t>
            </a:r>
            <a:r>
              <a:rPr lang="en-US" dirty="0" smtClean="0"/>
              <a:t>totally </a:t>
            </a:r>
            <a:r>
              <a:rPr lang="en-US" dirty="0" smtClean="0"/>
              <a:t>dependent on their masters. </a:t>
            </a:r>
          </a:p>
          <a:p>
            <a:r>
              <a:rPr lang="en-US" b="1" dirty="0" smtClean="0"/>
              <a:t>Underground railroad </a:t>
            </a:r>
            <a:r>
              <a:rPr lang="en-US" dirty="0" smtClean="0"/>
              <a:t>(not an actual railroad) a secret network of free blacks ad whites who helped thousands of slaves escape to free states and to Canada.  </a:t>
            </a:r>
            <a:r>
              <a:rPr lang="en-US" b="1" i="1" dirty="0" smtClean="0"/>
              <a:t>Safe houses </a:t>
            </a:r>
            <a:r>
              <a:rPr lang="en-US" dirty="0" smtClean="0"/>
              <a:t>were marked by quilts and lantern codes also used code words “friend of a friend”  </a:t>
            </a:r>
            <a:r>
              <a:rPr lang="en-US" b="1" i="1" dirty="0" smtClean="0"/>
              <a:t>Conductors</a:t>
            </a:r>
            <a:r>
              <a:rPr lang="en-US" dirty="0" smtClean="0"/>
              <a:t> guided runaway from safe house to safe house.    </a:t>
            </a:r>
          </a:p>
        </p:txBody>
      </p:sp>
    </p:spTree>
    <p:extLst>
      <p:ext uri="{BB962C8B-B14F-4D97-AF65-F5344CB8AC3E}">
        <p14:creationId xmlns:p14="http://schemas.microsoft.com/office/powerpoint/2010/main" val="4017189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5042" y="1"/>
            <a:ext cx="6824330" cy="829340"/>
          </a:xfrm>
        </p:spPr>
        <p:txBody>
          <a:bodyPr/>
          <a:lstStyle/>
          <a:p>
            <a:r>
              <a:rPr lang="en-US" dirty="0" smtClean="0"/>
              <a:t>Key Figures</a:t>
            </a:r>
            <a:endParaRPr lang="en-US" dirty="0"/>
          </a:p>
        </p:txBody>
      </p:sp>
      <p:sp>
        <p:nvSpPr>
          <p:cNvPr id="3" name="Content Placeholder 2"/>
          <p:cNvSpPr>
            <a:spLocks noGrp="1"/>
          </p:cNvSpPr>
          <p:nvPr>
            <p:ph idx="1"/>
          </p:nvPr>
        </p:nvSpPr>
        <p:spPr>
          <a:xfrm>
            <a:off x="85060" y="701748"/>
            <a:ext cx="11268740" cy="6241311"/>
          </a:xfrm>
        </p:spPr>
        <p:txBody>
          <a:bodyPr>
            <a:normAutofit/>
          </a:bodyPr>
          <a:lstStyle/>
          <a:p>
            <a:r>
              <a:rPr lang="en-US" sz="3200" b="1" dirty="0"/>
              <a:t>Harriet Tubman- </a:t>
            </a:r>
            <a:r>
              <a:rPr lang="en-US" sz="3200" dirty="0"/>
              <a:t>a slave who escaped and was the most successful conductor on the underground railroad.  She returned south 20 times between 1850 and 1860 and guided more then 300 slaves to freedom</a:t>
            </a:r>
          </a:p>
          <a:p>
            <a:r>
              <a:rPr lang="en-US" sz="3200" b="1" dirty="0"/>
              <a:t>Nat </a:t>
            </a:r>
            <a:r>
              <a:rPr lang="en-US" sz="3200" b="1" dirty="0" smtClean="0"/>
              <a:t>Turner</a:t>
            </a:r>
            <a:r>
              <a:rPr lang="en-US" sz="3200" dirty="0" smtClean="0"/>
              <a:t>- </a:t>
            </a:r>
            <a:r>
              <a:rPr lang="en-US" sz="3200" dirty="0"/>
              <a:t>a slave from Virginia led and uprising where he and his followers killed over 57 people in 2 days.  This led to stricter slave codes in the south, tighter control over slaves and harsher punishments.  Whites lived in fear that there was a Nat Turner in every family. </a:t>
            </a:r>
            <a:endParaRPr lang="en-US" sz="3200" dirty="0" smtClean="0"/>
          </a:p>
          <a:p>
            <a:r>
              <a:rPr lang="en-US" sz="3200" b="1" dirty="0" smtClean="0"/>
              <a:t>Denmark Vesey- </a:t>
            </a:r>
            <a:r>
              <a:rPr lang="en-US" sz="3200" dirty="0" smtClean="0"/>
              <a:t>A free African American who planned to lead a revolt of slaves. Was discovered, tried and executed. </a:t>
            </a:r>
          </a:p>
          <a:p>
            <a:r>
              <a:rPr lang="en-US" sz="3200" dirty="0"/>
              <a:t>Overseer- white southerner usually from the lower class who worked on the planation supervising slaves in the field. </a:t>
            </a:r>
          </a:p>
        </p:txBody>
      </p:sp>
    </p:spTree>
    <p:extLst>
      <p:ext uri="{BB962C8B-B14F-4D97-AF65-F5344CB8AC3E}">
        <p14:creationId xmlns:p14="http://schemas.microsoft.com/office/powerpoint/2010/main" val="1024872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797</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How to Study for Exams</vt:lpstr>
      <vt:lpstr>Chapter 20</vt:lpstr>
      <vt:lpstr>Chapter 20 continued</vt:lpstr>
      <vt:lpstr>Chapter 20 continued</vt:lpstr>
      <vt:lpstr>Chapter 20 continued</vt:lpstr>
      <vt:lpstr>Key Figures</vt:lpstr>
    </vt:vector>
  </TitlesOfParts>
  <Company>Utica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Study for Exams</dc:title>
  <dc:creator>KAUFLIN, JENNIFER</dc:creator>
  <cp:lastModifiedBy>KAUFLIN, JENNIFER</cp:lastModifiedBy>
  <cp:revision>6</cp:revision>
  <dcterms:created xsi:type="dcterms:W3CDTF">2017-03-15T11:51:26Z</dcterms:created>
  <dcterms:modified xsi:type="dcterms:W3CDTF">2017-03-15T18:08:19Z</dcterms:modified>
</cp:coreProperties>
</file>