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FB8968-A86D-4C25-B621-1CB1B291FE9E}" v="281" dt="2019-10-14T15:24:46.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49" autoAdjust="0"/>
    <p:restoredTop sz="94660"/>
  </p:normalViewPr>
  <p:slideViewPr>
    <p:cSldViewPr snapToGrid="0">
      <p:cViewPr varScale="1">
        <p:scale>
          <a:sx n="87" d="100"/>
          <a:sy n="87" d="100"/>
        </p:scale>
        <p:origin x="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17578-ACDA-4937-8416-666855FEA4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D3884-1C33-472C-91FE-E0FF5B9C23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9D8435-00CA-4EF9-9CFC-A83B1AD7CCBF}"/>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5" name="Footer Placeholder 4">
            <a:extLst>
              <a:ext uri="{FF2B5EF4-FFF2-40B4-BE49-F238E27FC236}">
                <a16:creationId xmlns:a16="http://schemas.microsoft.com/office/drawing/2014/main" id="{ED8B750E-1675-4F6D-B428-A11E64735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885A5-7BAB-4541-94AC-EC4A70B74545}"/>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333711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A7D3-478D-40D9-A272-AEACD98133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02ADA9-D7C4-4D33-AFCB-48DBFD5234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5FF35-2455-4BD4-B27D-E0E641FD24F8}"/>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5" name="Footer Placeholder 4">
            <a:extLst>
              <a:ext uri="{FF2B5EF4-FFF2-40B4-BE49-F238E27FC236}">
                <a16:creationId xmlns:a16="http://schemas.microsoft.com/office/drawing/2014/main" id="{3B049389-0ABE-4248-BA66-E497F94CB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518F6-12FD-4BC7-B1AD-32BF5B89B414}"/>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284017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51184-437F-4949-B309-9B91B3DEDF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D2CEDE-B940-452B-81A4-01D2C6D0B4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75EF18-2468-49DC-B403-2A02CE30D12B}"/>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5" name="Footer Placeholder 4">
            <a:extLst>
              <a:ext uri="{FF2B5EF4-FFF2-40B4-BE49-F238E27FC236}">
                <a16:creationId xmlns:a16="http://schemas.microsoft.com/office/drawing/2014/main" id="{6A380EB2-AD11-406B-8656-A381B671D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62294-9EFB-4AAB-B571-88D6E97D774C}"/>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35483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5B304-9B3D-4567-B995-490A18036B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E2F910-99B7-4322-B9F0-9EA287A878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6997D-9770-49AC-826A-46B4B88B0A93}"/>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5" name="Footer Placeholder 4">
            <a:extLst>
              <a:ext uri="{FF2B5EF4-FFF2-40B4-BE49-F238E27FC236}">
                <a16:creationId xmlns:a16="http://schemas.microsoft.com/office/drawing/2014/main" id="{AD7FF34C-E319-4EFC-AA6F-DFA89B93C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6DA64B-1F94-4E48-BBEE-C28D34FF07FF}"/>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394421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EC33A-8CED-48B2-9852-18CB5E6E89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87EA81-2DBD-4E33-A226-787A6C2235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61F11E-BDEF-4137-A2F6-252DA3003E38}"/>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5" name="Footer Placeholder 4">
            <a:extLst>
              <a:ext uri="{FF2B5EF4-FFF2-40B4-BE49-F238E27FC236}">
                <a16:creationId xmlns:a16="http://schemas.microsoft.com/office/drawing/2014/main" id="{595B8B41-1EF9-40BC-A84D-1940D251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26268D-3519-4212-9960-CEC9885ECFA5}"/>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1725971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FA23-EB13-464A-9942-375D37BC8A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D8A3F-1537-4764-8041-BE67F94A9B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58BB79-107D-4AF8-82F6-A370A1D846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047351-E267-49CF-A967-8989701F1B1D}"/>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6" name="Footer Placeholder 5">
            <a:extLst>
              <a:ext uri="{FF2B5EF4-FFF2-40B4-BE49-F238E27FC236}">
                <a16:creationId xmlns:a16="http://schemas.microsoft.com/office/drawing/2014/main" id="{5AA4199C-864A-4AAC-AC21-BB44751BA3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400D7F-F167-4D45-9F4C-138F732E373E}"/>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393540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7805-0863-4EEE-A54C-4C07FB2DC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E0853A-3F7C-47C4-B316-3BA4F3618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D57920-BC8C-4093-84D4-7E9F093DBF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96A7DB-DDC7-44CA-A0C4-C7FB9F9E24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BA5D280-3642-4B13-AC89-75AF342E5D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2BAE7B-FDCE-446F-908D-828FAF8AD84C}"/>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8" name="Footer Placeholder 7">
            <a:extLst>
              <a:ext uri="{FF2B5EF4-FFF2-40B4-BE49-F238E27FC236}">
                <a16:creationId xmlns:a16="http://schemas.microsoft.com/office/drawing/2014/main" id="{DEC23C9C-EBBA-4C12-9AC2-5E1F460D7F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97C74B-B9F9-493C-8F45-DCB3C77BF623}"/>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179071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0A749-31DB-4846-B54F-9E19B55247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19E898-34CC-4E29-8FFF-E37674BB439A}"/>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4" name="Footer Placeholder 3">
            <a:extLst>
              <a:ext uri="{FF2B5EF4-FFF2-40B4-BE49-F238E27FC236}">
                <a16:creationId xmlns:a16="http://schemas.microsoft.com/office/drawing/2014/main" id="{D6BF09FE-F33A-428E-A18D-DE55F7C15F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A5E10C-E09D-4D8B-B1D3-B8F1FAE4A69E}"/>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110705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7019FE-4105-4011-A776-E8A4ED072DEB}"/>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3" name="Footer Placeholder 2">
            <a:extLst>
              <a:ext uri="{FF2B5EF4-FFF2-40B4-BE49-F238E27FC236}">
                <a16:creationId xmlns:a16="http://schemas.microsoft.com/office/drawing/2014/main" id="{3E1127D0-9233-4E7B-9076-283ABEC7A5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B74C43-B21D-45E6-8B87-68D75E11D05B}"/>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294722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CCDDE-F753-40C4-8442-C78F1E102E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ACCC01-84B5-4F74-ADDF-A83D82CBC9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35EC6E-E247-4E7F-9C9B-767C6CD5D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B10DB3-6755-4AD4-96CD-586192AD3879}"/>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6" name="Footer Placeholder 5">
            <a:extLst>
              <a:ext uri="{FF2B5EF4-FFF2-40B4-BE49-F238E27FC236}">
                <a16:creationId xmlns:a16="http://schemas.microsoft.com/office/drawing/2014/main" id="{0E16E4A4-F7FC-40A1-870D-EBBCDCAC4F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2D8D50-9B63-45AF-850C-93DBD493C18A}"/>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393163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B438-BA6E-4259-8965-4B454356C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956A4B-7D90-4A61-8540-B72EA6B64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BF362C-1D4C-464C-900C-51D5942A8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62022D-E595-458E-96A6-DF17C519E959}"/>
              </a:ext>
            </a:extLst>
          </p:cNvPr>
          <p:cNvSpPr>
            <a:spLocks noGrp="1"/>
          </p:cNvSpPr>
          <p:nvPr>
            <p:ph type="dt" sz="half" idx="10"/>
          </p:nvPr>
        </p:nvSpPr>
        <p:spPr/>
        <p:txBody>
          <a:bodyPr/>
          <a:lstStyle/>
          <a:p>
            <a:fld id="{722C374F-F0CE-457C-A977-064EF6A25677}" type="datetimeFigureOut">
              <a:rPr lang="en-US" smtClean="0"/>
              <a:t>10/14/2019</a:t>
            </a:fld>
            <a:endParaRPr lang="en-US"/>
          </a:p>
        </p:txBody>
      </p:sp>
      <p:sp>
        <p:nvSpPr>
          <p:cNvPr id="6" name="Footer Placeholder 5">
            <a:extLst>
              <a:ext uri="{FF2B5EF4-FFF2-40B4-BE49-F238E27FC236}">
                <a16:creationId xmlns:a16="http://schemas.microsoft.com/office/drawing/2014/main" id="{D7E520F6-DBD1-4B2F-AEE6-57C13EC33F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CC677B-2A32-4966-8EBC-504AD39F2625}"/>
              </a:ext>
            </a:extLst>
          </p:cNvPr>
          <p:cNvSpPr>
            <a:spLocks noGrp="1"/>
          </p:cNvSpPr>
          <p:nvPr>
            <p:ph type="sldNum" sz="quarter" idx="12"/>
          </p:nvPr>
        </p:nvSpPr>
        <p:spPr/>
        <p:txBody>
          <a:bodyPr/>
          <a:lstStyle/>
          <a:p>
            <a:fld id="{FA19623C-AB50-404C-8984-F1A6017A49A4}" type="slidenum">
              <a:rPr lang="en-US" smtClean="0"/>
              <a:t>‹#›</a:t>
            </a:fld>
            <a:endParaRPr lang="en-US"/>
          </a:p>
        </p:txBody>
      </p:sp>
    </p:spTree>
    <p:extLst>
      <p:ext uri="{BB962C8B-B14F-4D97-AF65-F5344CB8AC3E}">
        <p14:creationId xmlns:p14="http://schemas.microsoft.com/office/powerpoint/2010/main" val="145668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07739B-6A36-4132-97BA-1B3AAD4243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80D744-58AD-43EB-BDD4-04AD736B64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40F7A0-0283-4082-8B6F-988F69E596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C374F-F0CE-457C-A977-064EF6A25677}" type="datetimeFigureOut">
              <a:rPr lang="en-US" smtClean="0"/>
              <a:t>10/14/2019</a:t>
            </a:fld>
            <a:endParaRPr lang="en-US"/>
          </a:p>
        </p:txBody>
      </p:sp>
      <p:sp>
        <p:nvSpPr>
          <p:cNvPr id="5" name="Footer Placeholder 4">
            <a:extLst>
              <a:ext uri="{FF2B5EF4-FFF2-40B4-BE49-F238E27FC236}">
                <a16:creationId xmlns:a16="http://schemas.microsoft.com/office/drawing/2014/main" id="{E5E92485-352C-4251-B86D-8B32472F05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DBC939-5534-43FF-A85A-BCA88EEB3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9623C-AB50-404C-8984-F1A6017A49A4}" type="slidenum">
              <a:rPr lang="en-US" smtClean="0"/>
              <a:t>‹#›</a:t>
            </a:fld>
            <a:endParaRPr lang="en-US"/>
          </a:p>
        </p:txBody>
      </p:sp>
    </p:spTree>
    <p:extLst>
      <p:ext uri="{BB962C8B-B14F-4D97-AF65-F5344CB8AC3E}">
        <p14:creationId xmlns:p14="http://schemas.microsoft.com/office/powerpoint/2010/main" val="2294947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6CFCB-8B9D-46C7-AA95-074200913FDE}"/>
              </a:ext>
            </a:extLst>
          </p:cNvPr>
          <p:cNvSpPr>
            <a:spLocks noGrp="1"/>
          </p:cNvSpPr>
          <p:nvPr>
            <p:ph type="ctrTitle"/>
          </p:nvPr>
        </p:nvSpPr>
        <p:spPr/>
        <p:txBody>
          <a:bodyPr/>
          <a:lstStyle/>
          <a:p>
            <a:r>
              <a:rPr lang="en-US" dirty="0"/>
              <a:t>Standard 6b </a:t>
            </a:r>
          </a:p>
        </p:txBody>
      </p:sp>
      <p:sp>
        <p:nvSpPr>
          <p:cNvPr id="3" name="Subtitle 2">
            <a:extLst>
              <a:ext uri="{FF2B5EF4-FFF2-40B4-BE49-F238E27FC236}">
                <a16:creationId xmlns:a16="http://schemas.microsoft.com/office/drawing/2014/main" id="{CBAE71D0-05CD-47FE-8A8F-D360968DAFB9}"/>
              </a:ext>
            </a:extLst>
          </p:cNvPr>
          <p:cNvSpPr>
            <a:spLocks noGrp="1"/>
          </p:cNvSpPr>
          <p:nvPr>
            <p:ph type="subTitle" idx="1"/>
          </p:nvPr>
        </p:nvSpPr>
        <p:spPr/>
        <p:txBody>
          <a:bodyPr/>
          <a:lstStyle/>
          <a:p>
            <a:r>
              <a:rPr lang="en-US" dirty="0"/>
              <a:t>Review Notes and Primary source Activity </a:t>
            </a:r>
            <a:r>
              <a:rPr lang="en-US"/>
              <a:t>answer key</a:t>
            </a:r>
          </a:p>
        </p:txBody>
      </p:sp>
    </p:spTree>
    <p:extLst>
      <p:ext uri="{BB962C8B-B14F-4D97-AF65-F5344CB8AC3E}">
        <p14:creationId xmlns:p14="http://schemas.microsoft.com/office/powerpoint/2010/main" val="278435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61A8-F529-4DBC-9175-FD0EE4D28D07}"/>
              </a:ext>
            </a:extLst>
          </p:cNvPr>
          <p:cNvSpPr>
            <a:spLocks noGrp="1"/>
          </p:cNvSpPr>
          <p:nvPr>
            <p:ph type="title"/>
          </p:nvPr>
        </p:nvSpPr>
        <p:spPr>
          <a:xfrm>
            <a:off x="838200" y="212725"/>
            <a:ext cx="10515600" cy="1325563"/>
          </a:xfrm>
        </p:spPr>
        <p:txBody>
          <a:bodyPr>
            <a:normAutofit/>
          </a:bodyPr>
          <a:lstStyle/>
          <a:p>
            <a:r>
              <a:rPr lang="en-US" sz="3600" dirty="0"/>
              <a:t>6b.  I can describe the role of the Dec of </a:t>
            </a:r>
            <a:r>
              <a:rPr lang="en-US" sz="3600" dirty="0" err="1"/>
              <a:t>Ind</a:t>
            </a:r>
            <a:r>
              <a:rPr lang="en-US" sz="3600" dirty="0"/>
              <a:t> in expressing the reasons for separating from GB</a:t>
            </a:r>
          </a:p>
        </p:txBody>
      </p:sp>
      <p:sp>
        <p:nvSpPr>
          <p:cNvPr id="3" name="Content Placeholder 2">
            <a:extLst>
              <a:ext uri="{FF2B5EF4-FFF2-40B4-BE49-F238E27FC236}">
                <a16:creationId xmlns:a16="http://schemas.microsoft.com/office/drawing/2014/main" id="{981F2D15-6F12-4DC1-B2B6-E1F058A63A7B}"/>
              </a:ext>
            </a:extLst>
          </p:cNvPr>
          <p:cNvSpPr>
            <a:spLocks noGrp="1"/>
          </p:cNvSpPr>
          <p:nvPr>
            <p:ph idx="1"/>
          </p:nvPr>
        </p:nvSpPr>
        <p:spPr>
          <a:xfrm>
            <a:off x="372533" y="1538288"/>
            <a:ext cx="11616267" cy="5099579"/>
          </a:xfrm>
        </p:spPr>
        <p:txBody>
          <a:bodyPr>
            <a:normAutofit/>
          </a:bodyPr>
          <a:lstStyle/>
          <a:p>
            <a:pPr marL="514350" indent="-514350">
              <a:buFont typeface="+mj-lt"/>
              <a:buAutoNum type="arabicPeriod"/>
            </a:pPr>
            <a:r>
              <a:rPr lang="en-US" sz="4400" b="1" dirty="0"/>
              <a:t>The Preamble </a:t>
            </a:r>
            <a:r>
              <a:rPr lang="en-US" sz="4400" dirty="0"/>
              <a:t>– sets the purpose of the doc</a:t>
            </a:r>
          </a:p>
          <a:p>
            <a:pPr lvl="1"/>
            <a:r>
              <a:rPr lang="en-US" sz="4000" dirty="0"/>
              <a:t>Explain to the </a:t>
            </a:r>
            <a:r>
              <a:rPr lang="en-US" sz="4000" b="1" u="sng" dirty="0"/>
              <a:t>world</a:t>
            </a:r>
            <a:r>
              <a:rPr lang="en-US" sz="4000" dirty="0"/>
              <a:t> why we are separating from GB</a:t>
            </a:r>
          </a:p>
          <a:p>
            <a:pPr marL="514350" indent="-514350">
              <a:buFont typeface="+mj-lt"/>
              <a:buAutoNum type="arabicPeriod"/>
            </a:pPr>
            <a:r>
              <a:rPr lang="en-US" sz="4400" dirty="0"/>
              <a:t>Statement of Rights- characteristics of good government (the 4 principles) </a:t>
            </a:r>
          </a:p>
          <a:p>
            <a:pPr lvl="1"/>
            <a:r>
              <a:rPr lang="en-US" sz="4000" dirty="0"/>
              <a:t>Equality</a:t>
            </a:r>
          </a:p>
          <a:p>
            <a:pPr lvl="1"/>
            <a:r>
              <a:rPr lang="en-US" sz="4000" dirty="0"/>
              <a:t>All people have rights</a:t>
            </a:r>
          </a:p>
          <a:p>
            <a:pPr lvl="1"/>
            <a:r>
              <a:rPr lang="en-US" sz="4000" dirty="0"/>
              <a:t>Government power comes from the people</a:t>
            </a:r>
          </a:p>
          <a:p>
            <a:pPr lvl="1"/>
            <a:r>
              <a:rPr lang="en-US" sz="4000" dirty="0"/>
              <a:t>Bad governments should be changed</a:t>
            </a:r>
          </a:p>
        </p:txBody>
      </p:sp>
    </p:spTree>
    <p:extLst>
      <p:ext uri="{BB962C8B-B14F-4D97-AF65-F5344CB8AC3E}">
        <p14:creationId xmlns:p14="http://schemas.microsoft.com/office/powerpoint/2010/main" val="219459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1D1C51-F14C-42E4-B41A-1988131CDF97}"/>
              </a:ext>
            </a:extLst>
          </p:cNvPr>
          <p:cNvSpPr>
            <a:spLocks noGrp="1"/>
          </p:cNvSpPr>
          <p:nvPr>
            <p:ph idx="1"/>
          </p:nvPr>
        </p:nvSpPr>
        <p:spPr>
          <a:xfrm>
            <a:off x="524933" y="457200"/>
            <a:ext cx="11142133" cy="6011333"/>
          </a:xfrm>
        </p:spPr>
        <p:txBody>
          <a:bodyPr>
            <a:normAutofit lnSpcReduction="10000"/>
          </a:bodyPr>
          <a:lstStyle/>
          <a:p>
            <a:pPr marL="514350" indent="-514350">
              <a:buFont typeface="+mj-lt"/>
              <a:buAutoNum type="arabicPeriod" startAt="3"/>
            </a:pPr>
            <a:r>
              <a:rPr lang="en-US" sz="3900" b="1" dirty="0"/>
              <a:t>List of grievances </a:t>
            </a:r>
            <a:r>
              <a:rPr lang="en-US" sz="3900" dirty="0"/>
              <a:t>(spells out all the Kings Crimes) – identifies what the British government has done wrong</a:t>
            </a:r>
          </a:p>
          <a:p>
            <a:pPr lvl="1"/>
            <a:r>
              <a:rPr lang="en-US" sz="3500" dirty="0"/>
              <a:t>Proof that the king is a tyrant</a:t>
            </a:r>
          </a:p>
          <a:p>
            <a:pPr lvl="1"/>
            <a:r>
              <a:rPr lang="en-US" sz="3500" dirty="0"/>
              <a:t>Lists all things the king did wrong </a:t>
            </a:r>
          </a:p>
          <a:p>
            <a:pPr marL="514350" indent="-514350">
              <a:buFont typeface="+mj-lt"/>
              <a:buAutoNum type="arabicPeriod" startAt="3"/>
            </a:pPr>
            <a:r>
              <a:rPr lang="en-US" sz="3900" b="1" dirty="0"/>
              <a:t>Statement of Independence- </a:t>
            </a:r>
            <a:r>
              <a:rPr lang="en-US" sz="3900" dirty="0"/>
              <a:t>identifies what the colonies are going to do now</a:t>
            </a:r>
            <a:endParaRPr lang="en-US" sz="3900" b="1" dirty="0"/>
          </a:p>
          <a:p>
            <a:pPr lvl="1"/>
            <a:r>
              <a:rPr lang="en-US" sz="3500" dirty="0"/>
              <a:t> explains that the colonies are now separate from GB, </a:t>
            </a:r>
          </a:p>
          <a:p>
            <a:pPr lvl="1"/>
            <a:r>
              <a:rPr lang="en-US" sz="3500" dirty="0"/>
              <a:t> can/will act as other countries do. </a:t>
            </a:r>
          </a:p>
          <a:p>
            <a:pPr lvl="1"/>
            <a:r>
              <a:rPr lang="en-US" sz="3500" dirty="0"/>
              <a:t>Signers were willing to give up everything (lives, honor, </a:t>
            </a:r>
            <a:r>
              <a:rPr lang="en-US" sz="3500" dirty="0" err="1"/>
              <a:t>fortunets</a:t>
            </a:r>
            <a:r>
              <a:rPr lang="en-US" sz="3500" dirty="0"/>
              <a:t>) </a:t>
            </a:r>
          </a:p>
          <a:p>
            <a:pPr lvl="1"/>
            <a:endParaRPr lang="en-US" sz="3500" dirty="0"/>
          </a:p>
          <a:p>
            <a:pPr lvl="1"/>
            <a:endParaRPr lang="en-US" sz="3500" dirty="0"/>
          </a:p>
          <a:p>
            <a:pPr marL="0" indent="0">
              <a:buNone/>
            </a:pPr>
            <a:endParaRPr lang="en-US" dirty="0"/>
          </a:p>
        </p:txBody>
      </p:sp>
    </p:spTree>
    <p:extLst>
      <p:ext uri="{BB962C8B-B14F-4D97-AF65-F5344CB8AC3E}">
        <p14:creationId xmlns:p14="http://schemas.microsoft.com/office/powerpoint/2010/main" val="289645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64CF0-973C-41B2-98CB-22F2748EF562}"/>
              </a:ext>
            </a:extLst>
          </p:cNvPr>
          <p:cNvSpPr>
            <a:spLocks noGrp="1"/>
          </p:cNvSpPr>
          <p:nvPr>
            <p:ph type="title"/>
          </p:nvPr>
        </p:nvSpPr>
        <p:spPr/>
        <p:txBody>
          <a:bodyPr/>
          <a:lstStyle/>
          <a:p>
            <a:r>
              <a:rPr lang="en-US" dirty="0"/>
              <a:t>How does the format help to express reasons for separating from Great Britain?</a:t>
            </a:r>
          </a:p>
        </p:txBody>
      </p:sp>
      <p:sp>
        <p:nvSpPr>
          <p:cNvPr id="3" name="Content Placeholder 2">
            <a:extLst>
              <a:ext uri="{FF2B5EF4-FFF2-40B4-BE49-F238E27FC236}">
                <a16:creationId xmlns:a16="http://schemas.microsoft.com/office/drawing/2014/main" id="{D9E91735-5630-4453-AF95-E3DA5F1BF050}"/>
              </a:ext>
            </a:extLst>
          </p:cNvPr>
          <p:cNvSpPr>
            <a:spLocks noGrp="1"/>
          </p:cNvSpPr>
          <p:nvPr>
            <p:ph idx="1"/>
          </p:nvPr>
        </p:nvSpPr>
        <p:spPr/>
        <p:txBody>
          <a:bodyPr/>
          <a:lstStyle/>
          <a:p>
            <a:r>
              <a:rPr lang="en-US" dirty="0"/>
              <a:t>It is a well-organized argumentative essay</a:t>
            </a:r>
          </a:p>
          <a:p>
            <a:r>
              <a:rPr lang="en-US" dirty="0"/>
              <a:t>The format is easy to follow Jefferson's very basic argument</a:t>
            </a:r>
          </a:p>
          <a:p>
            <a:pPr lvl="1"/>
            <a:r>
              <a:rPr lang="en-US" dirty="0"/>
              <a:t>Good government is based on 4 principles </a:t>
            </a:r>
          </a:p>
          <a:p>
            <a:pPr lvl="1"/>
            <a:r>
              <a:rPr lang="en-US" dirty="0"/>
              <a:t>The British Government was bad</a:t>
            </a:r>
          </a:p>
          <a:p>
            <a:pPr lvl="1"/>
            <a:r>
              <a:rPr lang="en-US" dirty="0"/>
              <a:t>Therefore the colonies had no choice but to break up </a:t>
            </a:r>
          </a:p>
        </p:txBody>
      </p:sp>
    </p:spTree>
    <p:extLst>
      <p:ext uri="{BB962C8B-B14F-4D97-AF65-F5344CB8AC3E}">
        <p14:creationId xmlns:p14="http://schemas.microsoft.com/office/powerpoint/2010/main" val="287185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D99B820-A6A2-47E6-BF93-917244828E47}"/>
              </a:ext>
            </a:extLst>
          </p:cNvPr>
          <p:cNvGraphicFramePr>
            <a:graphicFrameLocks noGrp="1"/>
          </p:cNvGraphicFramePr>
          <p:nvPr/>
        </p:nvGraphicFramePr>
        <p:xfrm>
          <a:off x="2460567" y="216131"/>
          <a:ext cx="5458320" cy="6433249"/>
        </p:xfrm>
        <a:graphic>
          <a:graphicData uri="http://schemas.openxmlformats.org/drawingml/2006/table">
            <a:tbl>
              <a:tblPr firstRow="1" firstCol="1" bandRow="1"/>
              <a:tblGrid>
                <a:gridCol w="5458320">
                  <a:extLst>
                    <a:ext uri="{9D8B030D-6E8A-4147-A177-3AD203B41FA5}">
                      <a16:colId xmlns:a16="http://schemas.microsoft.com/office/drawing/2014/main" val="786352328"/>
                    </a:ext>
                  </a:extLst>
                </a:gridCol>
              </a:tblGrid>
              <a:tr h="5960831">
                <a:tc>
                  <a:txBody>
                    <a:bodyPr/>
                    <a:lstStyle/>
                    <a:p>
                      <a:pPr marL="0" marR="0">
                        <a:lnSpc>
                          <a:spcPct val="150000"/>
                        </a:lnSpc>
                        <a:spcBef>
                          <a:spcPts val="0"/>
                        </a:spcBef>
                        <a:spcAft>
                          <a:spcPts val="0"/>
                        </a:spcAft>
                      </a:pPr>
                      <a:r>
                        <a:rPr lang="en-US" sz="1100" dirty="0">
                          <a:effectLst/>
                          <a:latin typeface="Verdana" panose="020B0604030504040204" pitchFamily="34" charset="0"/>
                          <a:ea typeface="Calibri" panose="020F0502020204030204" pitchFamily="34" charset="0"/>
                          <a:cs typeface="Verdana" panose="020B0604030504040204" pitchFamily="34" charset="0"/>
                        </a:rPr>
                        <a:t>1 </a:t>
                      </a:r>
                      <a:r>
                        <a:rPr lang="en-US" sz="1100" dirty="0">
                          <a:effectLst/>
                          <a:latin typeface="TimesNewRomanPSMT"/>
                          <a:ea typeface="Calibri" panose="020F0502020204030204" pitchFamily="34" charset="0"/>
                          <a:cs typeface="TimesNewRomanPSMT"/>
                        </a:rPr>
                        <a:t>HE has refused his Assent to Laws, the most wholesome and necessary for the public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 Good.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3 HE has forbidden his Governors to pass Laws of immediate and pressing Importance,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4 unless suspended in their Operation till his Assent should be obtained; and when so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5 suspended, he has utterly neglected to attend to them.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6 HE has refused to pass other Laws for the Accommodation of large Districts of People,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7 unless those People would relinquish the Right of Representation in the Legislature, 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8 Right inestimable to them, and formidable to Tyranny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9 HE has called together Legislative Bodies at Places unusual, uncomfortable, 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10 distant from the Depository of their public Records, for the sole Purpose of fatiguing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11 them into Compliance with his Measures.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12 HE has obstructed the Administration of Justice, by refusing his Assent to Laws for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13 establishing Judiciary Powers.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14 HE has made Judges dependent on his Will alone, for the Tenure of their Offices, 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15 the Amount and Payment of their Salaries.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16 HE has kept among us, in Times of Peace, Standing Armies, without the Consent of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17 our Legislatures.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18 FOR quartering large Bodies of Armed Troops among 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19 FOR protecting them, by a mock Trial, from Punishment for any Murders which they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20 should commit on the Inhabitants of these States: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21 FOR cutting off our Trade with all Parts of the World: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22 FOR imposing Taxes on us without our Consent: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23 FOR depriving us, in many Cases, of the Benefits of Trial by Jury: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24 HE has abdicated Government here, by declaring us out of his Protection, and waging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25 War against 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dirty="0">
                          <a:effectLst/>
                          <a:latin typeface="AmericanTypewriter"/>
                          <a:ea typeface="Calibri" panose="020F0502020204030204" pitchFamily="34" charset="0"/>
                          <a:cs typeface="AmericanTypewriter"/>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2112" marR="42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064148"/>
                  </a:ext>
                </a:extLst>
              </a:tr>
            </a:tbl>
          </a:graphicData>
        </a:graphic>
      </p:graphicFrame>
    </p:spTree>
    <p:extLst>
      <p:ext uri="{BB962C8B-B14F-4D97-AF65-F5344CB8AC3E}">
        <p14:creationId xmlns:p14="http://schemas.microsoft.com/office/powerpoint/2010/main" val="98804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C353394-A39B-46FA-B0A5-52CC49DF84E5}"/>
              </a:ext>
            </a:extLst>
          </p:cNvPr>
          <p:cNvGraphicFramePr>
            <a:graphicFrameLocks noGrp="1"/>
          </p:cNvGraphicFramePr>
          <p:nvPr/>
        </p:nvGraphicFramePr>
        <p:xfrm>
          <a:off x="810613" y="212955"/>
          <a:ext cx="10328442" cy="6740461"/>
        </p:xfrm>
        <a:graphic>
          <a:graphicData uri="http://schemas.openxmlformats.org/drawingml/2006/table">
            <a:tbl>
              <a:tblPr firstRow="1" firstCol="1" bandRow="1"/>
              <a:tblGrid>
                <a:gridCol w="3442176">
                  <a:extLst>
                    <a:ext uri="{9D8B030D-6E8A-4147-A177-3AD203B41FA5}">
                      <a16:colId xmlns:a16="http://schemas.microsoft.com/office/drawing/2014/main" val="1471386475"/>
                    </a:ext>
                  </a:extLst>
                </a:gridCol>
                <a:gridCol w="1118994">
                  <a:extLst>
                    <a:ext uri="{9D8B030D-6E8A-4147-A177-3AD203B41FA5}">
                      <a16:colId xmlns:a16="http://schemas.microsoft.com/office/drawing/2014/main" val="2187914842"/>
                    </a:ext>
                  </a:extLst>
                </a:gridCol>
                <a:gridCol w="5767272">
                  <a:extLst>
                    <a:ext uri="{9D8B030D-6E8A-4147-A177-3AD203B41FA5}">
                      <a16:colId xmlns:a16="http://schemas.microsoft.com/office/drawing/2014/main" val="4211929749"/>
                    </a:ext>
                  </a:extLst>
                </a:gridCol>
              </a:tblGrid>
              <a:tr h="496450">
                <a:tc>
                  <a:txBody>
                    <a:bodyPr/>
                    <a:lstStyle/>
                    <a:p>
                      <a:pPr marL="0" marR="0">
                        <a:lnSpc>
                          <a:spcPct val="107000"/>
                        </a:lnSpc>
                        <a:spcBef>
                          <a:spcPts val="0"/>
                        </a:spcBef>
                        <a:spcAft>
                          <a:spcPts val="0"/>
                        </a:spcAft>
                      </a:pPr>
                      <a:r>
                        <a:rPr lang="en-US" sz="3200">
                          <a:effectLst/>
                          <a:latin typeface="AmericanTypewriter"/>
                          <a:ea typeface="Calibri" panose="020F0502020204030204" pitchFamily="34" charset="0"/>
                          <a:cs typeface="AmericanTypewriter"/>
                        </a:rPr>
                        <a:t>Statement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a:effectLst/>
                          <a:latin typeface="AmericanTypewriter"/>
                          <a:ea typeface="Calibri" panose="020F0502020204030204" pitchFamily="34" charset="0"/>
                          <a:cs typeface="AmericanTypewriter"/>
                        </a:rPr>
                        <a:t>Line(s)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Actual Text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60862"/>
                  </a:ext>
                </a:extLst>
              </a:tr>
              <a:tr h="870013">
                <a:tc>
                  <a:txBody>
                    <a:bodyPr/>
                    <a:lstStyle/>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He has refused to enforce laws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AmericanTypewriter"/>
                          <a:ea typeface="Calibri" panose="020F0502020204030204" pitchFamily="34" charset="0"/>
                          <a:cs typeface="AmericanTypewriter"/>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a:effectLst/>
                          <a:latin typeface="AmericanTypewriter"/>
                          <a:ea typeface="Calibri" panose="020F0502020204030204" pitchFamily="34" charset="0"/>
                          <a:cs typeface="AmericanTypewriter"/>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a:effectLst/>
                          <a:latin typeface="AmericanTypewriter"/>
                          <a:ea typeface="Calibri" panose="020F0502020204030204" pitchFamily="34" charset="0"/>
                          <a:cs typeface="AmericanTypewriter"/>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a:effectLst/>
                          <a:latin typeface="AmericanTypewriter"/>
                          <a:ea typeface="Calibri" panose="020F0502020204030204" pitchFamily="34" charset="0"/>
                          <a:cs typeface="AmericanTypewriter"/>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a:effectLst/>
                          <a:latin typeface="AmericanTypewriter"/>
                          <a:ea typeface="Calibri" panose="020F0502020204030204" pitchFamily="34" charset="0"/>
                          <a:cs typeface="AmericanTypewriter"/>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2622355"/>
                  </a:ext>
                </a:extLst>
              </a:tr>
              <a:tr h="783488">
                <a:tc>
                  <a:txBody>
                    <a:bodyPr/>
                    <a:lstStyle/>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He has made it difficult for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colonists to participate 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government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 </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AmericanTypewriter"/>
                          <a:ea typeface="Calibri" panose="020F0502020204030204" pitchFamily="34" charset="0"/>
                          <a:cs typeface="AmericanTypewriter"/>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5381304"/>
                  </a:ext>
                </a:extLst>
              </a:tr>
              <a:tr h="496167">
                <a:tc>
                  <a:txBody>
                    <a:bodyPr/>
                    <a:lstStyle/>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He has forced colonists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house military personnel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3163275"/>
                  </a:ext>
                </a:extLst>
              </a:tr>
              <a:tr h="1241126">
                <a:tc>
                  <a:txBody>
                    <a:bodyPr/>
                    <a:lstStyle/>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Taxed citizens without the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citizens giving their approval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044395"/>
                  </a:ext>
                </a:extLst>
              </a:tr>
              <a:tr h="1241126">
                <a:tc>
                  <a:txBody>
                    <a:bodyPr/>
                    <a:lstStyle/>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Refused to protect the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colonists from foreign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aggression on colonial lands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dirty="0">
                          <a:effectLst/>
                          <a:latin typeface="AmericanTypewriter"/>
                          <a:ea typeface="Calibri" panose="020F0502020204030204" pitchFamily="34" charset="0"/>
                          <a:cs typeface="AmericanTypewriter"/>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AmericanTypewriter"/>
                          <a:ea typeface="Calibri" panose="020F0502020204030204" pitchFamily="34" charset="0"/>
                          <a:cs typeface="AmericanTypewriter"/>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08" marR="61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7444759"/>
                  </a:ext>
                </a:extLst>
              </a:tr>
            </a:tbl>
          </a:graphicData>
        </a:graphic>
      </p:graphicFrame>
      <p:sp>
        <p:nvSpPr>
          <p:cNvPr id="3" name="TextBox 2">
            <a:extLst>
              <a:ext uri="{FF2B5EF4-FFF2-40B4-BE49-F238E27FC236}">
                <a16:creationId xmlns:a16="http://schemas.microsoft.com/office/drawing/2014/main" id="{08CA81A7-2860-4C2B-B534-8854330F6587}"/>
              </a:ext>
            </a:extLst>
          </p:cNvPr>
          <p:cNvSpPr txBox="1"/>
          <p:nvPr/>
        </p:nvSpPr>
        <p:spPr>
          <a:xfrm>
            <a:off x="4339244" y="1197033"/>
            <a:ext cx="814647" cy="369332"/>
          </a:xfrm>
          <a:prstGeom prst="rect">
            <a:avLst/>
          </a:prstGeom>
          <a:noFill/>
        </p:spPr>
        <p:txBody>
          <a:bodyPr wrap="square" rtlCol="0">
            <a:spAutoFit/>
          </a:bodyPr>
          <a:lstStyle/>
          <a:p>
            <a:r>
              <a:rPr lang="en-US" dirty="0"/>
              <a:t>1-2</a:t>
            </a:r>
          </a:p>
        </p:txBody>
      </p:sp>
      <p:sp>
        <p:nvSpPr>
          <p:cNvPr id="4" name="TextBox 3">
            <a:extLst>
              <a:ext uri="{FF2B5EF4-FFF2-40B4-BE49-F238E27FC236}">
                <a16:creationId xmlns:a16="http://schemas.microsoft.com/office/drawing/2014/main" id="{62237409-A4C1-47F0-8F51-34F221F4684B}"/>
              </a:ext>
            </a:extLst>
          </p:cNvPr>
          <p:cNvSpPr txBox="1"/>
          <p:nvPr/>
        </p:nvSpPr>
        <p:spPr>
          <a:xfrm>
            <a:off x="5752407" y="936660"/>
            <a:ext cx="5104015" cy="646331"/>
          </a:xfrm>
          <a:prstGeom prst="rect">
            <a:avLst/>
          </a:prstGeom>
          <a:noFill/>
        </p:spPr>
        <p:txBody>
          <a:bodyPr wrap="square" rtlCol="0">
            <a:spAutoFit/>
          </a:bodyPr>
          <a:lstStyle/>
          <a:p>
            <a:r>
              <a:rPr lang="en-US" dirty="0"/>
              <a:t>HE has refused his Assent to Laws, the most</a:t>
            </a:r>
          </a:p>
          <a:p>
            <a:r>
              <a:rPr lang="en-US" dirty="0"/>
              <a:t>wholesome and necessary for the public Good.</a:t>
            </a:r>
          </a:p>
        </p:txBody>
      </p:sp>
      <p:sp>
        <p:nvSpPr>
          <p:cNvPr id="5" name="TextBox 4">
            <a:extLst>
              <a:ext uri="{FF2B5EF4-FFF2-40B4-BE49-F238E27FC236}">
                <a16:creationId xmlns:a16="http://schemas.microsoft.com/office/drawing/2014/main" id="{14DFB368-03B6-49D9-B2E2-5DBB6932C7D4}"/>
              </a:ext>
            </a:extLst>
          </p:cNvPr>
          <p:cNvSpPr txBox="1"/>
          <p:nvPr/>
        </p:nvSpPr>
        <p:spPr>
          <a:xfrm>
            <a:off x="4455622" y="2344189"/>
            <a:ext cx="698269" cy="369332"/>
          </a:xfrm>
          <a:prstGeom prst="rect">
            <a:avLst/>
          </a:prstGeom>
          <a:noFill/>
        </p:spPr>
        <p:txBody>
          <a:bodyPr wrap="square" rtlCol="0">
            <a:spAutoFit/>
          </a:bodyPr>
          <a:lstStyle/>
          <a:p>
            <a:r>
              <a:rPr lang="en-US" dirty="0"/>
              <a:t>9-11</a:t>
            </a:r>
          </a:p>
        </p:txBody>
      </p:sp>
      <p:sp>
        <p:nvSpPr>
          <p:cNvPr id="6" name="TextBox 5">
            <a:extLst>
              <a:ext uri="{FF2B5EF4-FFF2-40B4-BE49-F238E27FC236}">
                <a16:creationId xmlns:a16="http://schemas.microsoft.com/office/drawing/2014/main" id="{ECD0D7CC-D1F5-4121-B752-7FD2BA593128}"/>
              </a:ext>
            </a:extLst>
          </p:cNvPr>
          <p:cNvSpPr txBox="1"/>
          <p:nvPr/>
        </p:nvSpPr>
        <p:spPr>
          <a:xfrm>
            <a:off x="5414212" y="1725201"/>
            <a:ext cx="5724844" cy="1477328"/>
          </a:xfrm>
          <a:prstGeom prst="rect">
            <a:avLst/>
          </a:prstGeom>
          <a:noFill/>
        </p:spPr>
        <p:txBody>
          <a:bodyPr wrap="square" rtlCol="0">
            <a:spAutoFit/>
          </a:bodyPr>
          <a:lstStyle/>
          <a:p>
            <a:r>
              <a:rPr lang="en-US" dirty="0"/>
              <a:t>HE has called together Legislative Bodies at</a:t>
            </a:r>
          </a:p>
          <a:p>
            <a:r>
              <a:rPr lang="en-US" dirty="0"/>
              <a:t>Places unusual, uncomfortable, and distant</a:t>
            </a:r>
          </a:p>
          <a:p>
            <a:r>
              <a:rPr lang="en-US" dirty="0"/>
              <a:t>from the Depository of their public Records, for the sole Purpose of fatiguing them into Compliance with his Measures.</a:t>
            </a:r>
          </a:p>
        </p:txBody>
      </p:sp>
      <p:sp>
        <p:nvSpPr>
          <p:cNvPr id="7" name="TextBox 6">
            <a:extLst>
              <a:ext uri="{FF2B5EF4-FFF2-40B4-BE49-F238E27FC236}">
                <a16:creationId xmlns:a16="http://schemas.microsoft.com/office/drawing/2014/main" id="{EA824EB5-F879-4C09-B55D-1A139596A96D}"/>
              </a:ext>
            </a:extLst>
          </p:cNvPr>
          <p:cNvSpPr txBox="1"/>
          <p:nvPr/>
        </p:nvSpPr>
        <p:spPr>
          <a:xfrm>
            <a:off x="5752407" y="3383922"/>
            <a:ext cx="4472248" cy="646331"/>
          </a:xfrm>
          <a:prstGeom prst="rect">
            <a:avLst/>
          </a:prstGeom>
          <a:noFill/>
        </p:spPr>
        <p:txBody>
          <a:bodyPr wrap="square" rtlCol="0">
            <a:spAutoFit/>
          </a:bodyPr>
          <a:lstStyle/>
          <a:p>
            <a:r>
              <a:rPr lang="en-US" dirty="0"/>
              <a:t>FOR quartering large Bodies of Armed Troops</a:t>
            </a:r>
          </a:p>
          <a:p>
            <a:r>
              <a:rPr lang="en-US" dirty="0"/>
              <a:t>among us:</a:t>
            </a:r>
          </a:p>
        </p:txBody>
      </p:sp>
      <p:sp>
        <p:nvSpPr>
          <p:cNvPr id="8" name="TextBox 7">
            <a:extLst>
              <a:ext uri="{FF2B5EF4-FFF2-40B4-BE49-F238E27FC236}">
                <a16:creationId xmlns:a16="http://schemas.microsoft.com/office/drawing/2014/main" id="{6A1CB7C9-22E4-4D93-B5FE-1B702F406931}"/>
              </a:ext>
            </a:extLst>
          </p:cNvPr>
          <p:cNvSpPr txBox="1"/>
          <p:nvPr/>
        </p:nvSpPr>
        <p:spPr>
          <a:xfrm>
            <a:off x="5974834" y="4490157"/>
            <a:ext cx="4472248" cy="646331"/>
          </a:xfrm>
          <a:prstGeom prst="rect">
            <a:avLst/>
          </a:prstGeom>
          <a:noFill/>
        </p:spPr>
        <p:txBody>
          <a:bodyPr wrap="square" rtlCol="0">
            <a:spAutoFit/>
          </a:bodyPr>
          <a:lstStyle/>
          <a:p>
            <a:r>
              <a:rPr lang="en-US" dirty="0"/>
              <a:t>FOR imposing Taxes on us without our Consent:</a:t>
            </a:r>
          </a:p>
        </p:txBody>
      </p:sp>
      <p:sp>
        <p:nvSpPr>
          <p:cNvPr id="9" name="TextBox 8">
            <a:extLst>
              <a:ext uri="{FF2B5EF4-FFF2-40B4-BE49-F238E27FC236}">
                <a16:creationId xmlns:a16="http://schemas.microsoft.com/office/drawing/2014/main" id="{6E361E70-8114-4636-9C22-D52471A3FED7}"/>
              </a:ext>
            </a:extLst>
          </p:cNvPr>
          <p:cNvSpPr txBox="1"/>
          <p:nvPr/>
        </p:nvSpPr>
        <p:spPr>
          <a:xfrm>
            <a:off x="5752407" y="5747896"/>
            <a:ext cx="4472248" cy="923330"/>
          </a:xfrm>
          <a:prstGeom prst="rect">
            <a:avLst/>
          </a:prstGeom>
          <a:noFill/>
        </p:spPr>
        <p:txBody>
          <a:bodyPr wrap="square" rtlCol="0">
            <a:spAutoFit/>
          </a:bodyPr>
          <a:lstStyle/>
          <a:p>
            <a:r>
              <a:rPr lang="en-US" dirty="0"/>
              <a:t>HE has abdicated Government here, by</a:t>
            </a:r>
          </a:p>
          <a:p>
            <a:r>
              <a:rPr lang="en-US" dirty="0"/>
              <a:t>declaring us out of his Protection, and waging</a:t>
            </a:r>
          </a:p>
          <a:p>
            <a:r>
              <a:rPr lang="en-US" dirty="0"/>
              <a:t>War against us.</a:t>
            </a:r>
          </a:p>
        </p:txBody>
      </p:sp>
      <p:sp>
        <p:nvSpPr>
          <p:cNvPr id="10" name="TextBox 9">
            <a:extLst>
              <a:ext uri="{FF2B5EF4-FFF2-40B4-BE49-F238E27FC236}">
                <a16:creationId xmlns:a16="http://schemas.microsoft.com/office/drawing/2014/main" id="{04253E79-C463-40F9-AD00-1E2F9DCAD6F0}"/>
              </a:ext>
            </a:extLst>
          </p:cNvPr>
          <p:cNvSpPr txBox="1"/>
          <p:nvPr/>
        </p:nvSpPr>
        <p:spPr>
          <a:xfrm>
            <a:off x="4488872" y="3669697"/>
            <a:ext cx="698269" cy="369332"/>
          </a:xfrm>
          <a:prstGeom prst="rect">
            <a:avLst/>
          </a:prstGeom>
          <a:noFill/>
        </p:spPr>
        <p:txBody>
          <a:bodyPr wrap="square" rtlCol="0">
            <a:spAutoFit/>
          </a:bodyPr>
          <a:lstStyle/>
          <a:p>
            <a:r>
              <a:rPr lang="en-US"/>
              <a:t>18</a:t>
            </a:r>
            <a:endParaRPr lang="en-US" dirty="0"/>
          </a:p>
        </p:txBody>
      </p:sp>
      <p:sp>
        <p:nvSpPr>
          <p:cNvPr id="11" name="TextBox 10">
            <a:extLst>
              <a:ext uri="{FF2B5EF4-FFF2-40B4-BE49-F238E27FC236}">
                <a16:creationId xmlns:a16="http://schemas.microsoft.com/office/drawing/2014/main" id="{3A0AD706-BE5B-40BC-803D-28B61EDF3A6D}"/>
              </a:ext>
            </a:extLst>
          </p:cNvPr>
          <p:cNvSpPr txBox="1"/>
          <p:nvPr/>
        </p:nvSpPr>
        <p:spPr>
          <a:xfrm>
            <a:off x="4472246" y="4523407"/>
            <a:ext cx="698269" cy="369332"/>
          </a:xfrm>
          <a:prstGeom prst="rect">
            <a:avLst/>
          </a:prstGeom>
          <a:noFill/>
        </p:spPr>
        <p:txBody>
          <a:bodyPr wrap="square" rtlCol="0">
            <a:spAutoFit/>
          </a:bodyPr>
          <a:lstStyle/>
          <a:p>
            <a:r>
              <a:rPr lang="en-US" dirty="0"/>
              <a:t>22</a:t>
            </a:r>
          </a:p>
        </p:txBody>
      </p:sp>
      <p:sp>
        <p:nvSpPr>
          <p:cNvPr id="12" name="TextBox 11">
            <a:extLst>
              <a:ext uri="{FF2B5EF4-FFF2-40B4-BE49-F238E27FC236}">
                <a16:creationId xmlns:a16="http://schemas.microsoft.com/office/drawing/2014/main" id="{2B4B8227-6601-491C-AD55-EC9EC7B00E1B}"/>
              </a:ext>
            </a:extLst>
          </p:cNvPr>
          <p:cNvSpPr txBox="1"/>
          <p:nvPr/>
        </p:nvSpPr>
        <p:spPr>
          <a:xfrm>
            <a:off x="4472246" y="5886396"/>
            <a:ext cx="698269" cy="646331"/>
          </a:xfrm>
          <a:prstGeom prst="rect">
            <a:avLst/>
          </a:prstGeom>
          <a:noFill/>
        </p:spPr>
        <p:txBody>
          <a:bodyPr wrap="square" rtlCol="0">
            <a:spAutoFit/>
          </a:bodyPr>
          <a:lstStyle/>
          <a:p>
            <a:r>
              <a:rPr lang="en-US" dirty="0"/>
              <a:t>24-25 </a:t>
            </a:r>
          </a:p>
        </p:txBody>
      </p:sp>
    </p:spTree>
    <p:extLst>
      <p:ext uri="{BB962C8B-B14F-4D97-AF65-F5344CB8AC3E}">
        <p14:creationId xmlns:p14="http://schemas.microsoft.com/office/powerpoint/2010/main" val="183596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01317-E667-4710-B0FF-182C8BDA0F9E}"/>
              </a:ext>
            </a:extLst>
          </p:cNvPr>
          <p:cNvSpPr>
            <a:spLocks noGrp="1"/>
          </p:cNvSpPr>
          <p:nvPr>
            <p:ph type="title"/>
          </p:nvPr>
        </p:nvSpPr>
        <p:spPr/>
        <p:txBody>
          <a:bodyPr/>
          <a:lstStyle/>
          <a:p>
            <a:r>
              <a:rPr lang="en-US" dirty="0"/>
              <a:t>Thinking Questions </a:t>
            </a:r>
          </a:p>
        </p:txBody>
      </p:sp>
      <p:sp>
        <p:nvSpPr>
          <p:cNvPr id="3" name="Content Placeholder 2">
            <a:extLst>
              <a:ext uri="{FF2B5EF4-FFF2-40B4-BE49-F238E27FC236}">
                <a16:creationId xmlns:a16="http://schemas.microsoft.com/office/drawing/2014/main" id="{0904A05A-40F9-47CC-BD79-CB9BBD5229E2}"/>
              </a:ext>
            </a:extLst>
          </p:cNvPr>
          <p:cNvSpPr>
            <a:spLocks noGrp="1"/>
          </p:cNvSpPr>
          <p:nvPr>
            <p:ph idx="1"/>
          </p:nvPr>
        </p:nvSpPr>
        <p:spPr/>
        <p:txBody>
          <a:bodyPr/>
          <a:lstStyle/>
          <a:p>
            <a:pPr marL="514350" indent="-514350">
              <a:buFont typeface="+mj-lt"/>
              <a:buAutoNum type="arabicPeriod"/>
            </a:pPr>
            <a:r>
              <a:rPr lang="en-US" dirty="0"/>
              <a:t>What is a Grievance?</a:t>
            </a:r>
          </a:p>
          <a:p>
            <a:pPr marL="457200" lvl="1" indent="0">
              <a:buNone/>
            </a:pPr>
            <a:r>
              <a:rPr lang="en-US" sz="3600" dirty="0">
                <a:solidFill>
                  <a:srgbClr val="FF0000"/>
                </a:solidFill>
              </a:rPr>
              <a:t>A complaint about something believed to be unfair</a:t>
            </a:r>
          </a:p>
          <a:p>
            <a:pPr marL="514350" indent="-514350">
              <a:buFont typeface="+mj-lt"/>
              <a:buAutoNum type="arabicPeriod" startAt="2"/>
            </a:pPr>
            <a:r>
              <a:rPr lang="en-US" dirty="0"/>
              <a:t>Who is the “He” that the writer of the Declaration is referring to?</a:t>
            </a:r>
          </a:p>
          <a:p>
            <a:pPr marL="457200" lvl="1" indent="0">
              <a:buNone/>
            </a:pPr>
            <a:r>
              <a:rPr lang="en-US" sz="4000" dirty="0">
                <a:solidFill>
                  <a:srgbClr val="FF0000"/>
                </a:solidFill>
              </a:rPr>
              <a:t>King George III</a:t>
            </a:r>
          </a:p>
          <a:p>
            <a:pPr marL="514350" indent="-514350">
              <a:buFont typeface="+mj-lt"/>
              <a:buAutoNum type="arabicPeriod" startAt="2"/>
            </a:pPr>
            <a:r>
              <a:rPr lang="en-US" dirty="0"/>
              <a:t>Can you match any of the grievances with acts or other events that we have learned about? Next to the ones you recognize write the name of the event you can match it with</a:t>
            </a:r>
          </a:p>
          <a:p>
            <a:pPr marL="0" indent="0">
              <a:buNone/>
            </a:pPr>
            <a:endParaRPr lang="en-US" dirty="0"/>
          </a:p>
          <a:p>
            <a:pPr marL="514350" indent="-514350">
              <a:buFont typeface="+mj-lt"/>
              <a:buAutoNum type="arabicPeriod" startAt="2"/>
            </a:pPr>
            <a:endParaRPr lang="en-US" dirty="0"/>
          </a:p>
        </p:txBody>
      </p:sp>
    </p:spTree>
    <p:extLst>
      <p:ext uri="{BB962C8B-B14F-4D97-AF65-F5344CB8AC3E}">
        <p14:creationId xmlns:p14="http://schemas.microsoft.com/office/powerpoint/2010/main" val="53900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9D99B820-A6A2-47E6-BF93-917244828E47}"/>
              </a:ext>
            </a:extLst>
          </p:cNvPr>
          <p:cNvGraphicFramePr>
            <a:graphicFrameLocks noGrp="1"/>
          </p:cNvGraphicFramePr>
          <p:nvPr/>
        </p:nvGraphicFramePr>
        <p:xfrm>
          <a:off x="326967" y="288800"/>
          <a:ext cx="5458320" cy="6433249"/>
        </p:xfrm>
        <a:graphic>
          <a:graphicData uri="http://schemas.openxmlformats.org/drawingml/2006/table">
            <a:tbl>
              <a:tblPr firstRow="1" firstCol="1" bandRow="1"/>
              <a:tblGrid>
                <a:gridCol w="5458320">
                  <a:extLst>
                    <a:ext uri="{9D8B030D-6E8A-4147-A177-3AD203B41FA5}">
                      <a16:colId xmlns:a16="http://schemas.microsoft.com/office/drawing/2014/main" val="786352328"/>
                    </a:ext>
                  </a:extLst>
                </a:gridCol>
              </a:tblGrid>
              <a:tr h="6361513">
                <a:tc>
                  <a:txBody>
                    <a:bodyPr/>
                    <a:lstStyle/>
                    <a:p>
                      <a:pPr marL="0" marR="0">
                        <a:lnSpc>
                          <a:spcPct val="150000"/>
                        </a:lnSpc>
                        <a:spcBef>
                          <a:spcPts val="0"/>
                        </a:spcBef>
                        <a:spcAft>
                          <a:spcPts val="0"/>
                        </a:spcAft>
                      </a:pPr>
                      <a:r>
                        <a:rPr lang="en-US" sz="1100" dirty="0">
                          <a:effectLst/>
                          <a:latin typeface="Verdana" panose="020B0604030504040204" pitchFamily="34" charset="0"/>
                          <a:ea typeface="Calibri" panose="020F0502020204030204" pitchFamily="34" charset="0"/>
                          <a:cs typeface="Verdana" panose="020B0604030504040204" pitchFamily="34" charset="0"/>
                        </a:rPr>
                        <a:t>1 </a:t>
                      </a:r>
                      <a:r>
                        <a:rPr lang="en-US" sz="1100" dirty="0">
                          <a:effectLst/>
                          <a:latin typeface="TimesNewRomanPSMT"/>
                          <a:ea typeface="Calibri" panose="020F0502020204030204" pitchFamily="34" charset="0"/>
                          <a:cs typeface="TimesNewRomanPSMT"/>
                        </a:rPr>
                        <a:t>HE has refused his Assent to Laws, the most wholesome and necessary for the public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 Good.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3 HE has forbidden his Governors to pass Laws of immediate and pressing Importance,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4 unless suspended in their Operation till his Assent should be obtained; and when so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5 suspended, he has utterly neglected to attend to them.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6 HE has refused to pass other Laws for the Accommodation of large Districts of People,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7 unless those People would relinquish the Right of Representation in the Legislature, 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8 Right inestimable to them, and formidable to Tyranny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9 HE has called together Legislative Bodies at Places unusual, uncomfortable, 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10 distant from the Depository of their public Records, for the sole Purpose of fatiguing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11 them into Compliance with his Measures.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12 HE has obstructed the Administration of Justice, by refusing his Assent to Laws for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13 establishing Judiciary Powers.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14 HE has made Judges dependent on his Will alone, for the Tenure of their Offices, 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15 the Amount and Payment of their Salaries.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16 HE </a:t>
                      </a:r>
                      <a:r>
                        <a:rPr lang="en-US" sz="1100" dirty="0">
                          <a:effectLst/>
                          <a:highlight>
                            <a:srgbClr val="FFFF00"/>
                          </a:highlight>
                          <a:latin typeface="TimesNewRomanPSMT"/>
                          <a:ea typeface="Calibri" panose="020F0502020204030204" pitchFamily="34" charset="0"/>
                          <a:cs typeface="TimesNewRomanPSMT"/>
                        </a:rPr>
                        <a:t>has kept among us, in Times of Peace, Standing Armies, without the Consent of</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highlight>
                            <a:srgbClr val="FFFF00"/>
                          </a:highlight>
                          <a:latin typeface="TimesNewRomanPSMT"/>
                          <a:ea typeface="Calibri" panose="020F0502020204030204" pitchFamily="34" charset="0"/>
                          <a:cs typeface="TimesNewRomanPSMT"/>
                        </a:rPr>
                        <a:t>17 our Legislatures.</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18 </a:t>
                      </a:r>
                      <a:r>
                        <a:rPr lang="en-US" sz="1100" dirty="0">
                          <a:effectLst/>
                          <a:highlight>
                            <a:srgbClr val="FFFF00"/>
                          </a:highlight>
                          <a:latin typeface="TimesNewRomanPSMT"/>
                          <a:ea typeface="Calibri" panose="020F0502020204030204" pitchFamily="34" charset="0"/>
                          <a:cs typeface="TimesNewRomanPSMT"/>
                        </a:rPr>
                        <a:t>FOR quartering large Bodies of Armed Troops among us:</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19 </a:t>
                      </a:r>
                      <a:r>
                        <a:rPr lang="en-US" sz="1100" dirty="0">
                          <a:effectLst/>
                          <a:highlight>
                            <a:srgbClr val="FFFF00"/>
                          </a:highlight>
                          <a:latin typeface="TimesNewRomanPSMT"/>
                          <a:ea typeface="Calibri" panose="020F0502020204030204" pitchFamily="34" charset="0"/>
                          <a:cs typeface="TimesNewRomanPSMT"/>
                        </a:rPr>
                        <a:t>FOR protecting them, by a mock Trial, from Punishment for any Murders which they</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highlight>
                            <a:srgbClr val="FFFF00"/>
                          </a:highlight>
                          <a:latin typeface="TimesNewRomanPSMT"/>
                          <a:ea typeface="Calibri" panose="020F0502020204030204" pitchFamily="34" charset="0"/>
                          <a:cs typeface="TimesNewRomanPSMT"/>
                        </a:rPr>
                        <a:t>20 should commit on the Inhabitants of these States:</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21 </a:t>
                      </a:r>
                      <a:r>
                        <a:rPr lang="en-US" sz="1100" dirty="0">
                          <a:effectLst/>
                          <a:highlight>
                            <a:srgbClr val="FFFF00"/>
                          </a:highlight>
                          <a:latin typeface="TimesNewRomanPSMT"/>
                          <a:ea typeface="Calibri" panose="020F0502020204030204" pitchFamily="34" charset="0"/>
                          <a:cs typeface="TimesNewRomanPSMT"/>
                        </a:rPr>
                        <a:t>FOR cutting off our Trade with all Parts of the World:</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22 </a:t>
                      </a:r>
                      <a:r>
                        <a:rPr lang="en-US" sz="1100" dirty="0">
                          <a:effectLst/>
                          <a:highlight>
                            <a:srgbClr val="FFFF00"/>
                          </a:highlight>
                          <a:latin typeface="TimesNewRomanPSMT"/>
                          <a:ea typeface="Calibri" panose="020F0502020204030204" pitchFamily="34" charset="0"/>
                          <a:cs typeface="TimesNewRomanPSMT"/>
                        </a:rPr>
                        <a:t>FOR imposing Taxes on us without our Consent:</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23 </a:t>
                      </a:r>
                      <a:r>
                        <a:rPr lang="en-US" sz="1100" dirty="0">
                          <a:effectLst/>
                          <a:highlight>
                            <a:srgbClr val="FFFF00"/>
                          </a:highlight>
                          <a:latin typeface="TimesNewRomanPSMT"/>
                          <a:ea typeface="Calibri" panose="020F0502020204030204" pitchFamily="34" charset="0"/>
                          <a:cs typeface="TimesNewRomanPSMT"/>
                        </a:rPr>
                        <a:t>FOR depriving us, in many Cases, of the Benefits of Trial by Jury:</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latin typeface="TimesNewRomanPSMT"/>
                          <a:ea typeface="Calibri" panose="020F0502020204030204" pitchFamily="34" charset="0"/>
                          <a:cs typeface="TimesNewRomanPSMT"/>
                        </a:rPr>
                        <a:t>24 HE has abdicated Government here, by declaring us out of his Protection, and </a:t>
                      </a:r>
                      <a:r>
                        <a:rPr lang="en-US" sz="1100" dirty="0">
                          <a:effectLst/>
                          <a:highlight>
                            <a:srgbClr val="FFFF00"/>
                          </a:highlight>
                          <a:latin typeface="TimesNewRomanPSMT"/>
                          <a:ea typeface="Calibri" panose="020F0502020204030204" pitchFamily="34" charset="0"/>
                          <a:cs typeface="TimesNewRomanPSMT"/>
                        </a:rPr>
                        <a:t>waging</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sz="1100" dirty="0">
                          <a:effectLst/>
                          <a:highlight>
                            <a:srgbClr val="FFFF00"/>
                          </a:highlight>
                          <a:latin typeface="TimesNewRomanPSMT"/>
                          <a:ea typeface="Calibri" panose="020F0502020204030204" pitchFamily="34" charset="0"/>
                          <a:cs typeface="TimesNewRomanPSMT"/>
                        </a:rPr>
                        <a:t>25 War against us.</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dirty="0">
                          <a:effectLst/>
                          <a:latin typeface="AmericanTypewriter"/>
                          <a:ea typeface="Calibri" panose="020F0502020204030204" pitchFamily="34" charset="0"/>
                          <a:cs typeface="AmericanTypewriter"/>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2112" marR="42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064148"/>
                  </a:ext>
                </a:extLst>
              </a:tr>
            </a:tbl>
          </a:graphicData>
        </a:graphic>
      </p:graphicFrame>
      <p:sp>
        <p:nvSpPr>
          <p:cNvPr id="2" name="TextBox 1">
            <a:extLst>
              <a:ext uri="{FF2B5EF4-FFF2-40B4-BE49-F238E27FC236}">
                <a16:creationId xmlns:a16="http://schemas.microsoft.com/office/drawing/2014/main" id="{8FF8A0C2-4211-4916-887F-CCF6E6D8AF0B}"/>
              </a:ext>
            </a:extLst>
          </p:cNvPr>
          <p:cNvSpPr txBox="1"/>
          <p:nvPr/>
        </p:nvSpPr>
        <p:spPr>
          <a:xfrm>
            <a:off x="6096000" y="288800"/>
            <a:ext cx="6096000" cy="6186309"/>
          </a:xfrm>
          <a:prstGeom prst="rect">
            <a:avLst/>
          </a:prstGeom>
          <a:noFill/>
        </p:spPr>
        <p:txBody>
          <a:bodyPr wrap="square" rtlCol="0">
            <a:spAutoFit/>
          </a:bodyPr>
          <a:lstStyle/>
          <a:p>
            <a:pPr>
              <a:lnSpc>
                <a:spcPct val="150000"/>
              </a:lnSpc>
            </a:pPr>
            <a:r>
              <a:rPr lang="en-US" dirty="0">
                <a:latin typeface="TimesNewRomanPSMT"/>
                <a:ea typeface="Calibri" panose="020F0502020204030204" pitchFamily="34" charset="0"/>
                <a:cs typeface="TimesNewRomanPSMT"/>
              </a:rPr>
              <a:t>16 HE has kept among us, in Times of Peace, Standing Armies, without the Consent of</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17 our Legislatures.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18 FOR quartering large Bodies of Armed Troops among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19 FOR protecting them, by a mock Trial, from Punishment for any Murders which they</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20 should commit on the Inhabitants of these States: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21 FOR cutting off our Trade with all Parts of the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22 FOR imposing Taxes on us without our Consent: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23 FOR depriving us, in many Cases, of the Benefits of Trial by Jury: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24 HE has abdicated Government here, by declaring us out of his Protection, and waging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n-US" dirty="0">
                <a:latin typeface="TimesNewRomanPSMT"/>
                <a:ea typeface="Calibri" panose="020F0502020204030204" pitchFamily="34" charset="0"/>
                <a:cs typeface="TimesNewRomanPSMT"/>
              </a:rPr>
              <a:t>25 War against us.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688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E0FF-14EF-4467-8D87-FCFFA5383CA8}"/>
              </a:ext>
            </a:extLst>
          </p:cNvPr>
          <p:cNvSpPr>
            <a:spLocks noGrp="1"/>
          </p:cNvSpPr>
          <p:nvPr>
            <p:ph type="title"/>
          </p:nvPr>
        </p:nvSpPr>
        <p:spPr/>
        <p:txBody>
          <a:bodyPr/>
          <a:lstStyle/>
          <a:p>
            <a:r>
              <a:rPr lang="en-US" dirty="0"/>
              <a:t>Thinking Questions </a:t>
            </a:r>
          </a:p>
        </p:txBody>
      </p:sp>
      <p:sp>
        <p:nvSpPr>
          <p:cNvPr id="3" name="Content Placeholder 2">
            <a:extLst>
              <a:ext uri="{FF2B5EF4-FFF2-40B4-BE49-F238E27FC236}">
                <a16:creationId xmlns:a16="http://schemas.microsoft.com/office/drawing/2014/main" id="{10A89BF4-7523-4FD8-9085-B9E7C185B12E}"/>
              </a:ext>
            </a:extLst>
          </p:cNvPr>
          <p:cNvSpPr>
            <a:spLocks noGrp="1"/>
          </p:cNvSpPr>
          <p:nvPr>
            <p:ph idx="1"/>
          </p:nvPr>
        </p:nvSpPr>
        <p:spPr/>
        <p:txBody>
          <a:bodyPr>
            <a:normAutofit fontScale="92500" lnSpcReduction="20000"/>
          </a:bodyPr>
          <a:lstStyle/>
          <a:p>
            <a:pPr marL="514350" indent="-514350">
              <a:buFont typeface="+mj-lt"/>
              <a:buAutoNum type="arabicPeriod" startAt="4"/>
            </a:pPr>
            <a:r>
              <a:rPr lang="en-US" dirty="0"/>
              <a:t>Why do you think the writer included such a long list of grievances?</a:t>
            </a:r>
          </a:p>
          <a:p>
            <a:pPr lvl="1"/>
            <a:r>
              <a:rPr lang="en-US" sz="3900" dirty="0">
                <a:solidFill>
                  <a:srgbClr val="FF0000"/>
                </a:solidFill>
              </a:rPr>
              <a:t>To convince the world that they had every right to declare independence because of so many “injustices” on behalf of the King</a:t>
            </a:r>
          </a:p>
          <a:p>
            <a:pPr marL="514350" indent="-514350">
              <a:buFont typeface="+mj-lt"/>
              <a:buAutoNum type="arabicPeriod" startAt="4"/>
            </a:pPr>
            <a:endParaRPr lang="en-US" dirty="0"/>
          </a:p>
          <a:p>
            <a:pPr marL="514350" indent="-514350">
              <a:buFont typeface="+mj-lt"/>
              <a:buAutoNum type="arabicPeriod" startAt="4"/>
            </a:pPr>
            <a:r>
              <a:rPr lang="en-US" dirty="0"/>
              <a:t>Would the list have been more or less effective had it been shorter? Explain </a:t>
            </a:r>
          </a:p>
          <a:p>
            <a:pPr marL="0" indent="0">
              <a:buNone/>
            </a:pPr>
            <a:endParaRPr lang="en-US" dirty="0"/>
          </a:p>
          <a:p>
            <a:pPr marL="514350" indent="-514350">
              <a:buFont typeface="+mj-lt"/>
              <a:buAutoNum type="arabicPeriod" startAt="4"/>
            </a:pPr>
            <a:endParaRPr lang="en-US" dirty="0"/>
          </a:p>
          <a:p>
            <a:pPr marL="514350" indent="-514350">
              <a:buFont typeface="+mj-lt"/>
              <a:buAutoNum type="arabicPeriod" startAt="4"/>
            </a:pPr>
            <a:r>
              <a:rPr lang="en-US" dirty="0"/>
              <a:t>How does this part of the document help us to understand the colonists’ reasons for separating from Great Brain? </a:t>
            </a:r>
          </a:p>
        </p:txBody>
      </p:sp>
    </p:spTree>
    <p:extLst>
      <p:ext uri="{BB962C8B-B14F-4D97-AF65-F5344CB8AC3E}">
        <p14:creationId xmlns:p14="http://schemas.microsoft.com/office/powerpoint/2010/main" val="233586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1261</Words>
  <Application>Microsoft Office PowerPoint</Application>
  <PresentationFormat>Widescreen</PresentationFormat>
  <Paragraphs>150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AmericanTypewriter</vt:lpstr>
      <vt:lpstr>Arial</vt:lpstr>
      <vt:lpstr>Calibri</vt:lpstr>
      <vt:lpstr>Calibri Light</vt:lpstr>
      <vt:lpstr>TimesNewRomanPSMT</vt:lpstr>
      <vt:lpstr>Verdana</vt:lpstr>
      <vt:lpstr>Office Theme</vt:lpstr>
      <vt:lpstr>Standard 6b </vt:lpstr>
      <vt:lpstr>6b.  I can describe the role of the Dec of Ind in expressing the reasons for separating from GB</vt:lpstr>
      <vt:lpstr>PowerPoint Presentation</vt:lpstr>
      <vt:lpstr>How does the format help to express reasons for separating from Great Britain?</vt:lpstr>
      <vt:lpstr>PowerPoint Presentation</vt:lpstr>
      <vt:lpstr>PowerPoint Presentation</vt:lpstr>
      <vt:lpstr>Thinking Questions </vt:lpstr>
      <vt:lpstr>PowerPoint Presentation</vt:lpstr>
      <vt:lpstr>Thinking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6b</dc:title>
  <dc:creator>KAUFLIN, JENNIFER</dc:creator>
  <cp:lastModifiedBy>KAUFLIN, JENNIFER</cp:lastModifiedBy>
  <cp:revision>2</cp:revision>
  <dcterms:created xsi:type="dcterms:W3CDTF">2017-10-13T19:10:28Z</dcterms:created>
  <dcterms:modified xsi:type="dcterms:W3CDTF">2019-10-14T15:37:14Z</dcterms:modified>
</cp:coreProperties>
</file>